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74" r:id="rId6"/>
    <p:sldId id="266" r:id="rId7"/>
    <p:sldId id="275" r:id="rId8"/>
    <p:sldId id="267" r:id="rId9"/>
    <p:sldId id="276" r:id="rId10"/>
    <p:sldId id="277" r:id="rId11"/>
    <p:sldId id="278" r:id="rId12"/>
  </p:sldIdLst>
  <p:sldSz cx="12192000" cy="6858000"/>
  <p:notesSz cx="6889750" cy="1002188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72EC9225-042C-485F-8947-483C39B240E4}" type="datetimeFigureOut">
              <a:rPr lang="nl-NL" smtClean="0"/>
              <a:t>13-11-2019</a:t>
            </a:fld>
            <a:endParaRPr lang="nl-NL"/>
          </a:p>
        </p:txBody>
      </p:sp>
      <p:sp>
        <p:nvSpPr>
          <p:cNvPr id="4" name="Tijdelijke aanduiding voor dia-afbeelding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8975" y="4822825"/>
            <a:ext cx="5511800" cy="3946525"/>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520238"/>
            <a:ext cx="2986088" cy="50165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902075" y="9520238"/>
            <a:ext cx="2986088" cy="501650"/>
          </a:xfrm>
          <a:prstGeom prst="rect">
            <a:avLst/>
          </a:prstGeom>
        </p:spPr>
        <p:txBody>
          <a:bodyPr vert="horz" lIns="91440" tIns="45720" rIns="91440" bIns="45720" rtlCol="0" anchor="b"/>
          <a:lstStyle>
            <a:lvl1pPr algn="r">
              <a:defRPr sz="1200"/>
            </a:lvl1pPr>
          </a:lstStyle>
          <a:p>
            <a:fld id="{C7C293A6-153B-4768-8BA8-859E85A31C43}" type="slidenum">
              <a:rPr lang="nl-NL" smtClean="0"/>
              <a:t>‹nr.›</a:t>
            </a:fld>
            <a:endParaRPr lang="nl-NL"/>
          </a:p>
        </p:txBody>
      </p:sp>
    </p:spTree>
    <p:extLst>
      <p:ext uri="{BB962C8B-B14F-4D97-AF65-F5344CB8AC3E}">
        <p14:creationId xmlns:p14="http://schemas.microsoft.com/office/powerpoint/2010/main" val="3261389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478EEB-BE5E-4A40-9803-F3FFFCB3CDA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01F82762-E23F-450D-B016-D2F4424F5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940FB68-B1BE-4226-ADA0-321FE447353D}"/>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5" name="Tijdelijke aanduiding voor voettekst 4">
            <a:extLst>
              <a:ext uri="{FF2B5EF4-FFF2-40B4-BE49-F238E27FC236}">
                <a16:creationId xmlns:a16="http://schemas.microsoft.com/office/drawing/2014/main" id="{65D7653A-7D05-402E-8A5F-FEF4C7A9053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8E3622E-3114-4B49-B077-44E3DC9C89D6}"/>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3623154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705C08-22ED-4DB3-BC04-0BCB27C16B3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C5A8605-B1CD-4632-AE20-5B7D1158EE6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06BCA60-EF9B-48B1-B97A-C3631A447959}"/>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5" name="Tijdelijke aanduiding voor voettekst 4">
            <a:extLst>
              <a:ext uri="{FF2B5EF4-FFF2-40B4-BE49-F238E27FC236}">
                <a16:creationId xmlns:a16="http://schemas.microsoft.com/office/drawing/2014/main" id="{454BB2B3-E07F-4B5D-A55B-F5A0D56A2ED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51683E-79AC-4CF9-AB63-72CE027DC375}"/>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3860288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2947B40-DE13-4DD9-B4E4-0143009670B3}"/>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E230E21-7C4A-4054-B8E3-DCF6B5D36E5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22C995C-104A-40B1-8E8A-5E3BE8F8624B}"/>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5" name="Tijdelijke aanduiding voor voettekst 4">
            <a:extLst>
              <a:ext uri="{FF2B5EF4-FFF2-40B4-BE49-F238E27FC236}">
                <a16:creationId xmlns:a16="http://schemas.microsoft.com/office/drawing/2014/main" id="{C9446F7D-9781-43C1-8A62-6D4AFB6C80F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6C037C8-58B9-4CF2-A52C-EF7F55DA0FDE}"/>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227319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31E3C-EDC5-46C5-9F61-59F0FE0473E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F54AE66-5F30-4551-AE02-BD4B0B2CD2E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92DF877-3229-4289-8389-33554859124E}"/>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5" name="Tijdelijke aanduiding voor voettekst 4">
            <a:extLst>
              <a:ext uri="{FF2B5EF4-FFF2-40B4-BE49-F238E27FC236}">
                <a16:creationId xmlns:a16="http://schemas.microsoft.com/office/drawing/2014/main" id="{0808068B-90DE-4F36-AAD8-FAEC600355D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968F043-82BD-472A-99D6-786C821F7BC0}"/>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182002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3F7C9C-8514-496F-9028-F5DAAA27618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B769764-47E0-47AE-93A0-20404C0366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9D4DD8B-3646-4421-99C3-39CE70352592}"/>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5" name="Tijdelijke aanduiding voor voettekst 4">
            <a:extLst>
              <a:ext uri="{FF2B5EF4-FFF2-40B4-BE49-F238E27FC236}">
                <a16:creationId xmlns:a16="http://schemas.microsoft.com/office/drawing/2014/main" id="{696D6A0E-92C8-43C1-82A4-3F7236DFB19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B4B100A-78B1-428D-8C2C-FB10B8756379}"/>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4070053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F6C74B-4B4F-471D-B96C-7E21DA263B2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9678F0A-A3B6-4A54-9370-CA7FCCBF12BC}"/>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60185BB-5A09-4D2B-829B-9BEBE2F286A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F4BD9B2-1BB1-46C8-A44E-A89FB6340DA7}"/>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6" name="Tijdelijke aanduiding voor voettekst 5">
            <a:extLst>
              <a:ext uri="{FF2B5EF4-FFF2-40B4-BE49-F238E27FC236}">
                <a16:creationId xmlns:a16="http://schemas.microsoft.com/office/drawing/2014/main" id="{0EAA9237-CB87-4C35-8B58-EEB4F863FF4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BA7AA64-EE7C-4EEE-A74B-ED992D8C27B7}"/>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76805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CCC87B-475D-407C-AA14-57DCA71CDFF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B9383AD-2557-4FD2-9078-D0AC877B4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7FE5875-8AD3-4E39-9343-AA13AA8D680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FC6EABB-1453-40DC-957A-39B11AA5E7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805518-A784-4720-BE33-321908EE96F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D39F2D1-2DBD-40F2-91C8-92F0323848FC}"/>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8" name="Tijdelijke aanduiding voor voettekst 7">
            <a:extLst>
              <a:ext uri="{FF2B5EF4-FFF2-40B4-BE49-F238E27FC236}">
                <a16:creationId xmlns:a16="http://schemas.microsoft.com/office/drawing/2014/main" id="{445BDEB3-2B34-4400-A8E2-43BBCAD03C2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6ACF616-C412-4607-AC80-DACA24BCE5F5}"/>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4097451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86FC0E-E33F-4F71-8972-BFBFDD1D82F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2910DA1-B00B-4AC4-9C60-92C1FD90B532}"/>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4" name="Tijdelijke aanduiding voor voettekst 3">
            <a:extLst>
              <a:ext uri="{FF2B5EF4-FFF2-40B4-BE49-F238E27FC236}">
                <a16:creationId xmlns:a16="http://schemas.microsoft.com/office/drawing/2014/main" id="{E972FDA2-4542-4905-BB92-50CA009FDE1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F07DBAD-FD54-43EC-B926-799B3BC87653}"/>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339151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5686B47-3106-4652-B41C-E5F8655E7AB8}"/>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3" name="Tijdelijke aanduiding voor voettekst 2">
            <a:extLst>
              <a:ext uri="{FF2B5EF4-FFF2-40B4-BE49-F238E27FC236}">
                <a16:creationId xmlns:a16="http://schemas.microsoft.com/office/drawing/2014/main" id="{800E51ED-75D4-4C26-BCB9-E79E07B9B1D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E1B78A6-8F6C-4912-8996-08E2E9D36364}"/>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1668745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A322C2-DC2B-4A21-8AE3-5D741E3473F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89681AD-3EFC-4C45-A183-A3CDE59747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F63EBC1-D4D9-44A8-A2A2-C7957284D0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4AA0CAB-E351-4645-B3BD-35EB3D359AA7}"/>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6" name="Tijdelijke aanduiding voor voettekst 5">
            <a:extLst>
              <a:ext uri="{FF2B5EF4-FFF2-40B4-BE49-F238E27FC236}">
                <a16:creationId xmlns:a16="http://schemas.microsoft.com/office/drawing/2014/main" id="{02FCA731-C9F5-4054-B75D-DD03E8D3395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7B6FDF6-F8FC-42C5-A7F6-78FC389EAD1F}"/>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3014232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97AD55-C83B-49D4-991B-B2BF310F931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5F84581-D4BD-47F8-A457-4C31BB810F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6F52C17-B7FD-4F3F-8001-116B066960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9A45958-8B0A-48B6-AD6F-515D5162B537}"/>
              </a:ext>
            </a:extLst>
          </p:cNvPr>
          <p:cNvSpPr>
            <a:spLocks noGrp="1"/>
          </p:cNvSpPr>
          <p:nvPr>
            <p:ph type="dt" sz="half" idx="10"/>
          </p:nvPr>
        </p:nvSpPr>
        <p:spPr/>
        <p:txBody>
          <a:bodyPr/>
          <a:lstStyle/>
          <a:p>
            <a:fld id="{546945F4-544F-4376-80CC-CBC30183A64E}" type="datetimeFigureOut">
              <a:rPr lang="nl-NL" smtClean="0"/>
              <a:t>13-11-2019</a:t>
            </a:fld>
            <a:endParaRPr lang="nl-NL"/>
          </a:p>
        </p:txBody>
      </p:sp>
      <p:sp>
        <p:nvSpPr>
          <p:cNvPr id="6" name="Tijdelijke aanduiding voor voettekst 5">
            <a:extLst>
              <a:ext uri="{FF2B5EF4-FFF2-40B4-BE49-F238E27FC236}">
                <a16:creationId xmlns:a16="http://schemas.microsoft.com/office/drawing/2014/main" id="{C18D7C0A-2ACE-4706-891F-07AF35E1888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B1CD056-4CD4-471E-B628-8EAC23452DDB}"/>
              </a:ext>
            </a:extLst>
          </p:cNvPr>
          <p:cNvSpPr>
            <a:spLocks noGrp="1"/>
          </p:cNvSpPr>
          <p:nvPr>
            <p:ph type="sldNum" sz="quarter" idx="12"/>
          </p:nvPr>
        </p:nvSpPr>
        <p:spPr/>
        <p:txBody>
          <a:bodyPr/>
          <a:lstStyle/>
          <a:p>
            <a:fld id="{6FFB8E0A-03F6-413B-A085-A62EB4670980}" type="slidenum">
              <a:rPr lang="nl-NL" smtClean="0"/>
              <a:t>‹nr.›</a:t>
            </a:fld>
            <a:endParaRPr lang="nl-NL"/>
          </a:p>
        </p:txBody>
      </p:sp>
    </p:spTree>
    <p:extLst>
      <p:ext uri="{BB962C8B-B14F-4D97-AF65-F5344CB8AC3E}">
        <p14:creationId xmlns:p14="http://schemas.microsoft.com/office/powerpoint/2010/main" val="282001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CD77A27-C412-4708-8BFD-D8B32DABAF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58BE1AF-197D-42A8-B933-2FD8FB32A2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E06D88D-AE4D-46FA-A865-AF7216BCDF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945F4-544F-4376-80CC-CBC30183A64E}" type="datetimeFigureOut">
              <a:rPr lang="nl-NL" smtClean="0"/>
              <a:t>13-11-2019</a:t>
            </a:fld>
            <a:endParaRPr lang="nl-NL"/>
          </a:p>
        </p:txBody>
      </p:sp>
      <p:sp>
        <p:nvSpPr>
          <p:cNvPr id="5" name="Tijdelijke aanduiding voor voettekst 4">
            <a:extLst>
              <a:ext uri="{FF2B5EF4-FFF2-40B4-BE49-F238E27FC236}">
                <a16:creationId xmlns:a16="http://schemas.microsoft.com/office/drawing/2014/main" id="{A6BDC34E-6A5A-4EBE-9667-FC1BA6D2E8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F6A3ACD-B059-452A-900D-08ECF0334C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B8E0A-03F6-413B-A085-A62EB4670980}" type="slidenum">
              <a:rPr lang="nl-NL" smtClean="0"/>
              <a:t>‹nr.›</a:t>
            </a:fld>
            <a:endParaRPr lang="nl-NL"/>
          </a:p>
        </p:txBody>
      </p:sp>
    </p:spTree>
    <p:extLst>
      <p:ext uri="{BB962C8B-B14F-4D97-AF65-F5344CB8AC3E}">
        <p14:creationId xmlns:p14="http://schemas.microsoft.com/office/powerpoint/2010/main" val="2833458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5EAD4B-09B6-47EC-B356-231481B868F5}"/>
              </a:ext>
            </a:extLst>
          </p:cNvPr>
          <p:cNvSpPr>
            <a:spLocks noGrp="1"/>
          </p:cNvSpPr>
          <p:nvPr>
            <p:ph type="ctrTitle"/>
          </p:nvPr>
        </p:nvSpPr>
        <p:spPr/>
        <p:txBody>
          <a:bodyPr>
            <a:normAutofit fontScale="90000"/>
          </a:bodyPr>
          <a:lstStyle/>
          <a:p>
            <a:r>
              <a:rPr lang="nl-NL" b="1" dirty="0">
                <a:effectLst>
                  <a:outerShdw blurRad="12700" dist="38100" dir="2700000" algn="tl">
                    <a:schemeClr val="bg1">
                      <a:lumMod val="50000"/>
                    </a:schemeClr>
                  </a:outerShdw>
                </a:effectLst>
              </a:rPr>
              <a:t>SAMEN AFDELING 10 EN 11 = AFDELING NOORD</a:t>
            </a:r>
            <a:br>
              <a:rPr lang="nl-NL" dirty="0"/>
            </a:br>
            <a:endParaRPr lang="nl-NL" dirty="0"/>
          </a:p>
        </p:txBody>
      </p:sp>
      <p:sp>
        <p:nvSpPr>
          <p:cNvPr id="3" name="Ondertitel 2">
            <a:extLst>
              <a:ext uri="{FF2B5EF4-FFF2-40B4-BE49-F238E27FC236}">
                <a16:creationId xmlns:a16="http://schemas.microsoft.com/office/drawing/2014/main" id="{7DCAE781-DDDA-40D9-B6B5-7D50FBA214FF}"/>
              </a:ext>
            </a:extLst>
          </p:cNvPr>
          <p:cNvSpPr>
            <a:spLocks noGrp="1"/>
          </p:cNvSpPr>
          <p:nvPr>
            <p:ph type="subTitle" idx="1"/>
          </p:nvPr>
        </p:nvSpPr>
        <p:spPr>
          <a:xfrm>
            <a:off x="1524000" y="3038622"/>
            <a:ext cx="9144000" cy="2219178"/>
          </a:xfrm>
        </p:spPr>
        <p:txBody>
          <a:bodyPr/>
          <a:lstStyle/>
          <a:p>
            <a:r>
              <a:rPr lang="nl-NL" b="1" dirty="0">
                <a:effectLst>
                  <a:outerShdw blurRad="12700" dist="38100" dir="2700000" algn="tl">
                    <a:schemeClr val="bg1">
                      <a:lumMod val="50000"/>
                    </a:schemeClr>
                  </a:outerShdw>
                </a:effectLst>
              </a:rPr>
              <a:t>ALV afdeling 11 15 november 2019</a:t>
            </a:r>
            <a:endParaRPr lang="nl-NL" dirty="0"/>
          </a:p>
          <a:p>
            <a:endParaRPr lang="nl-NL" dirty="0"/>
          </a:p>
        </p:txBody>
      </p:sp>
      <p:pic>
        <p:nvPicPr>
          <p:cNvPr id="11" name="Afbeelding 10">
            <a:extLst>
              <a:ext uri="{FF2B5EF4-FFF2-40B4-BE49-F238E27FC236}">
                <a16:creationId xmlns:a16="http://schemas.microsoft.com/office/drawing/2014/main" id="{72EF9660-EAE9-46D8-BBAD-03CD44F040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4900" y="4076700"/>
            <a:ext cx="2362200" cy="2362200"/>
          </a:xfrm>
          <a:prstGeom prst="rect">
            <a:avLst/>
          </a:prstGeom>
        </p:spPr>
      </p:pic>
    </p:spTree>
    <p:extLst>
      <p:ext uri="{BB962C8B-B14F-4D97-AF65-F5344CB8AC3E}">
        <p14:creationId xmlns:p14="http://schemas.microsoft.com/office/powerpoint/2010/main" val="183333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7DFEF7-FAC2-47D4-AD21-5BF79021370B}"/>
              </a:ext>
            </a:extLst>
          </p:cNvPr>
          <p:cNvSpPr>
            <a:spLocks noGrp="1"/>
          </p:cNvSpPr>
          <p:nvPr>
            <p:ph type="title"/>
          </p:nvPr>
        </p:nvSpPr>
        <p:spPr/>
        <p:txBody>
          <a:bodyPr/>
          <a:lstStyle/>
          <a:p>
            <a:r>
              <a:rPr lang="nl-NL" dirty="0"/>
              <a:t>Attractievluchten</a:t>
            </a:r>
          </a:p>
        </p:txBody>
      </p:sp>
      <p:sp>
        <p:nvSpPr>
          <p:cNvPr id="3" name="Tijdelijke aanduiding voor inhoud 2">
            <a:extLst>
              <a:ext uri="{FF2B5EF4-FFF2-40B4-BE49-F238E27FC236}">
                <a16:creationId xmlns:a16="http://schemas.microsoft.com/office/drawing/2014/main" id="{A83841D9-3680-41E3-912B-9922B2BFC292}"/>
              </a:ext>
            </a:extLst>
          </p:cNvPr>
          <p:cNvSpPr>
            <a:spLocks noGrp="1"/>
          </p:cNvSpPr>
          <p:nvPr>
            <p:ph idx="1"/>
          </p:nvPr>
        </p:nvSpPr>
        <p:spPr/>
        <p:txBody>
          <a:bodyPr/>
          <a:lstStyle/>
          <a:p>
            <a:r>
              <a:rPr lang="nl-NL" dirty="0"/>
              <a:t>Vervliegen van een aantal vleesprijzen en voerprijzen</a:t>
            </a:r>
          </a:p>
          <a:p>
            <a:endParaRPr lang="nl-NL" dirty="0"/>
          </a:p>
          <a:p>
            <a:r>
              <a:rPr lang="nl-NL" dirty="0"/>
              <a:t>Helaas maar 1 vlucht</a:t>
            </a:r>
          </a:p>
          <a:p>
            <a:endParaRPr lang="nl-NL" dirty="0"/>
          </a:p>
          <a:p>
            <a:r>
              <a:rPr lang="nl-NL" dirty="0"/>
              <a:t>Onder de aandacht brengen van het onderwerp door filmpjes</a:t>
            </a:r>
          </a:p>
        </p:txBody>
      </p:sp>
    </p:spTree>
    <p:extLst>
      <p:ext uri="{BB962C8B-B14F-4D97-AF65-F5344CB8AC3E}">
        <p14:creationId xmlns:p14="http://schemas.microsoft.com/office/powerpoint/2010/main" val="3403363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FB3DF7-2DF7-45BB-BF0C-5269ECE67C8F}"/>
              </a:ext>
            </a:extLst>
          </p:cNvPr>
          <p:cNvSpPr>
            <a:spLocks noGrp="1"/>
          </p:cNvSpPr>
          <p:nvPr>
            <p:ph type="title"/>
          </p:nvPr>
        </p:nvSpPr>
        <p:spPr/>
        <p:txBody>
          <a:bodyPr/>
          <a:lstStyle/>
          <a:p>
            <a:r>
              <a:rPr lang="nl-NL" dirty="0"/>
              <a:t>Nu vooruit</a:t>
            </a:r>
          </a:p>
        </p:txBody>
      </p:sp>
      <p:sp>
        <p:nvSpPr>
          <p:cNvPr id="3" name="Tijdelijke aanduiding voor inhoud 2">
            <a:extLst>
              <a:ext uri="{FF2B5EF4-FFF2-40B4-BE49-F238E27FC236}">
                <a16:creationId xmlns:a16="http://schemas.microsoft.com/office/drawing/2014/main" id="{C6F91354-A2EB-464D-8E2A-7E01D50A9569}"/>
              </a:ext>
            </a:extLst>
          </p:cNvPr>
          <p:cNvSpPr>
            <a:spLocks noGrp="1"/>
          </p:cNvSpPr>
          <p:nvPr>
            <p:ph idx="1"/>
          </p:nvPr>
        </p:nvSpPr>
        <p:spPr/>
        <p:txBody>
          <a:bodyPr>
            <a:normAutofit lnSpcReduction="10000"/>
          </a:bodyPr>
          <a:lstStyle/>
          <a:p>
            <a:r>
              <a:rPr lang="nl-NL" dirty="0"/>
              <a:t>De komende winter gaan we de kennis die we op hebben gedaan bundelen in 1 document.</a:t>
            </a:r>
          </a:p>
          <a:p>
            <a:endParaRPr lang="nl-NL" dirty="0"/>
          </a:p>
          <a:p>
            <a:r>
              <a:rPr lang="nl-NL" dirty="0"/>
              <a:t>Dit presenteren we dan u als ALV, als vertegenwoordiging van de leden.</a:t>
            </a:r>
          </a:p>
          <a:p>
            <a:endParaRPr lang="nl-NL" dirty="0"/>
          </a:p>
          <a:p>
            <a:r>
              <a:rPr lang="nl-NL" dirty="0"/>
              <a:t>Op dat moment gaan we keuzes maken in welke richting we deze samenwerking verder gaan uitwerken.</a:t>
            </a:r>
          </a:p>
          <a:p>
            <a:endParaRPr lang="nl-NL" dirty="0"/>
          </a:p>
          <a:p>
            <a:r>
              <a:rPr lang="nl-NL" dirty="0"/>
              <a:t>Definitieve keuzes worden gemaakt in de winter van 2020/2021</a:t>
            </a:r>
          </a:p>
        </p:txBody>
      </p:sp>
    </p:spTree>
    <p:extLst>
      <p:ext uri="{BB962C8B-B14F-4D97-AF65-F5344CB8AC3E}">
        <p14:creationId xmlns:p14="http://schemas.microsoft.com/office/powerpoint/2010/main" val="2636870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129DBF-790F-447C-B24A-771AA2CC417D}"/>
              </a:ext>
            </a:extLst>
          </p:cNvPr>
          <p:cNvSpPr>
            <a:spLocks noGrp="1"/>
          </p:cNvSpPr>
          <p:nvPr>
            <p:ph type="title"/>
          </p:nvPr>
        </p:nvSpPr>
        <p:spPr/>
        <p:txBody>
          <a:bodyPr/>
          <a:lstStyle/>
          <a:p>
            <a:r>
              <a:rPr lang="nl-NL" dirty="0"/>
              <a:t>Even terugkijken en dan snel weer vooruit</a:t>
            </a:r>
          </a:p>
        </p:txBody>
      </p:sp>
      <p:sp>
        <p:nvSpPr>
          <p:cNvPr id="3" name="Tijdelijke aanduiding voor inhoud 2">
            <a:extLst>
              <a:ext uri="{FF2B5EF4-FFF2-40B4-BE49-F238E27FC236}">
                <a16:creationId xmlns:a16="http://schemas.microsoft.com/office/drawing/2014/main" id="{C46CFFA4-6763-4FE9-ABCC-7895AEA97105}"/>
              </a:ext>
            </a:extLst>
          </p:cNvPr>
          <p:cNvSpPr>
            <a:spLocks noGrp="1"/>
          </p:cNvSpPr>
          <p:nvPr>
            <p:ph idx="1"/>
          </p:nvPr>
        </p:nvSpPr>
        <p:spPr/>
        <p:txBody>
          <a:bodyPr>
            <a:normAutofit lnSpcReduction="10000"/>
          </a:bodyPr>
          <a:lstStyle/>
          <a:p>
            <a:r>
              <a:rPr lang="nl-NL" dirty="0"/>
              <a:t>Op 26 oktober op de ALV van de afdeling 10 en op 27 oktober op de ALV van de afdeling 11, werd met meerderheden van boven de 90% goedkeuring gegeven aan het onderzoeken van een intensievere samenwerking tussen de afdeling 10 en 11. </a:t>
            </a:r>
          </a:p>
          <a:p>
            <a:r>
              <a:rPr lang="nl-NL" dirty="0"/>
              <a:t>Veel sprekers op de </a:t>
            </a:r>
            <a:r>
              <a:rPr lang="nl-NL" dirty="0" err="1"/>
              <a:t>ALV’s</a:t>
            </a:r>
            <a:r>
              <a:rPr lang="nl-NL" dirty="0"/>
              <a:t> gaven aan dat samen gaan van de twee afdelingen een logisch feit zou zijn.</a:t>
            </a:r>
          </a:p>
          <a:p>
            <a:r>
              <a:rPr lang="nl-NL" dirty="0"/>
              <a:t>De afdelingen besloten als vervolg hierop een commissie samen te stellen uit leden van de beide afdelingen. Deze groep bestaande uit Marcel van Zanden, Jaap van Doormaal, Jan Heeres, Pierre Berghuis, Sjaak Buwalda, Klaas Talen, Simon Kuipers, </a:t>
            </a:r>
            <a:r>
              <a:rPr lang="nl-NL" dirty="0" err="1"/>
              <a:t>Rene</a:t>
            </a:r>
            <a:r>
              <a:rPr lang="nl-NL" dirty="0"/>
              <a:t> </a:t>
            </a:r>
            <a:r>
              <a:rPr lang="nl-NL" dirty="0" err="1"/>
              <a:t>Dalmolen</a:t>
            </a:r>
            <a:r>
              <a:rPr lang="nl-NL" dirty="0"/>
              <a:t> en Simon Zeeman </a:t>
            </a:r>
          </a:p>
        </p:txBody>
      </p:sp>
    </p:spTree>
    <p:extLst>
      <p:ext uri="{BB962C8B-B14F-4D97-AF65-F5344CB8AC3E}">
        <p14:creationId xmlns:p14="http://schemas.microsoft.com/office/powerpoint/2010/main" val="22014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76C62D-FECE-42CF-B712-B9781AF62AA4}"/>
              </a:ext>
            </a:extLst>
          </p:cNvPr>
          <p:cNvSpPr>
            <a:spLocks noGrp="1"/>
          </p:cNvSpPr>
          <p:nvPr>
            <p:ph type="title"/>
          </p:nvPr>
        </p:nvSpPr>
        <p:spPr/>
        <p:txBody>
          <a:bodyPr/>
          <a:lstStyle/>
          <a:p>
            <a:r>
              <a:rPr lang="nl-NL" dirty="0"/>
              <a:t>Even terugkijken en dan snel vooruit</a:t>
            </a:r>
          </a:p>
        </p:txBody>
      </p:sp>
      <p:sp>
        <p:nvSpPr>
          <p:cNvPr id="3" name="Tijdelijke aanduiding voor inhoud 2">
            <a:extLst>
              <a:ext uri="{FF2B5EF4-FFF2-40B4-BE49-F238E27FC236}">
                <a16:creationId xmlns:a16="http://schemas.microsoft.com/office/drawing/2014/main" id="{CABBCA91-DB40-43DF-9B2B-F9C0624FB45F}"/>
              </a:ext>
            </a:extLst>
          </p:cNvPr>
          <p:cNvSpPr>
            <a:spLocks noGrp="1"/>
          </p:cNvSpPr>
          <p:nvPr>
            <p:ph idx="1"/>
          </p:nvPr>
        </p:nvSpPr>
        <p:spPr/>
        <p:txBody>
          <a:bodyPr>
            <a:normAutofit/>
          </a:bodyPr>
          <a:lstStyle/>
          <a:p>
            <a:r>
              <a:rPr lang="nl-NL" dirty="0"/>
              <a:t>Deze groep is voor het eerst bij elkaar gekomen op 13 mei 2019.</a:t>
            </a:r>
          </a:p>
          <a:p>
            <a:r>
              <a:rPr lang="nl-NL" dirty="0"/>
              <a:t>Duidelijk werd dat we met een groep mondige positief kritische mensen te maken hebben. </a:t>
            </a:r>
          </a:p>
          <a:p>
            <a:r>
              <a:rPr lang="nl-NL" dirty="0"/>
              <a:t>Als individuele leden een duidelijke mening, maar ook visie naar de toekomst.</a:t>
            </a:r>
          </a:p>
          <a:p>
            <a:r>
              <a:rPr lang="nl-NL" dirty="0"/>
              <a:t>Maar als commissie vinden wij dat wij in eerste instantie geen mening hebben over het onderwerp, maar op zoek moeten naar het waarom we intensiever willen samenwerken of misschien zelfs naar 1 afdeling willen toewerken.</a:t>
            </a:r>
          </a:p>
          <a:p>
            <a:pPr marL="0" indent="0">
              <a:buNone/>
            </a:pPr>
            <a:endParaRPr lang="nl-NL" dirty="0"/>
          </a:p>
        </p:txBody>
      </p:sp>
    </p:spTree>
    <p:extLst>
      <p:ext uri="{BB962C8B-B14F-4D97-AF65-F5344CB8AC3E}">
        <p14:creationId xmlns:p14="http://schemas.microsoft.com/office/powerpoint/2010/main" val="90248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F9E8A8-4453-4A31-AE24-F2B03AB1FCF8}"/>
              </a:ext>
            </a:extLst>
          </p:cNvPr>
          <p:cNvSpPr>
            <a:spLocks noGrp="1"/>
          </p:cNvSpPr>
          <p:nvPr>
            <p:ph type="title"/>
          </p:nvPr>
        </p:nvSpPr>
        <p:spPr/>
        <p:txBody>
          <a:bodyPr/>
          <a:lstStyle/>
          <a:p>
            <a:r>
              <a:rPr lang="nl-NL" dirty="0"/>
              <a:t>Even terugkijken en dan snel vooruit</a:t>
            </a:r>
          </a:p>
        </p:txBody>
      </p:sp>
      <p:sp>
        <p:nvSpPr>
          <p:cNvPr id="3" name="Tijdelijke aanduiding voor inhoud 2">
            <a:extLst>
              <a:ext uri="{FF2B5EF4-FFF2-40B4-BE49-F238E27FC236}">
                <a16:creationId xmlns:a16="http://schemas.microsoft.com/office/drawing/2014/main" id="{EE544E9D-A8D1-4CB1-BD6A-899C9C9534EF}"/>
              </a:ext>
            </a:extLst>
          </p:cNvPr>
          <p:cNvSpPr>
            <a:spLocks noGrp="1"/>
          </p:cNvSpPr>
          <p:nvPr>
            <p:ph idx="1"/>
          </p:nvPr>
        </p:nvSpPr>
        <p:spPr/>
        <p:txBody>
          <a:bodyPr>
            <a:normAutofit fontScale="92500" lnSpcReduction="10000"/>
          </a:bodyPr>
          <a:lstStyle/>
          <a:p>
            <a:r>
              <a:rPr lang="nl-NL" dirty="0"/>
              <a:t>Maar misschien wel het belangrijkste is onze drive om de kansen te laten zien van dit proces. Hoe innovatief kunnen wij zijn als we gaan samenwerken. </a:t>
            </a:r>
          </a:p>
          <a:p>
            <a:r>
              <a:rPr lang="nl-NL" dirty="0"/>
              <a:t>Dit is de reden dat we besloten hebben om met de deskundigheid die er is in beide afdelingen deel commissies te gaan vormen. </a:t>
            </a:r>
          </a:p>
          <a:p>
            <a:r>
              <a:rPr lang="nl-NL" dirty="0"/>
              <a:t>We hebben deze commissies als rode draad twee belangrijke vragen meegegeven: waarom zou samen beter zijn dan alleen en daarnaast hoe zouden we onze organisatie op het deelonderwerp inrichten als we vandaag zouden starten met een organisatie voor de duivensport in het Noorden van het land.</a:t>
            </a:r>
          </a:p>
          <a:p>
            <a:r>
              <a:rPr lang="nl-NL" dirty="0"/>
              <a:t>Op 9 september hebben we die commissies bij elkaar gebracht om met elkaar de eerste bevindingen te delen.</a:t>
            </a:r>
          </a:p>
        </p:txBody>
      </p:sp>
    </p:spTree>
    <p:extLst>
      <p:ext uri="{BB962C8B-B14F-4D97-AF65-F5344CB8AC3E}">
        <p14:creationId xmlns:p14="http://schemas.microsoft.com/office/powerpoint/2010/main" val="3714783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8"/>
            <a:ext cx="8229600" cy="499212"/>
          </a:xfrm>
        </p:spPr>
        <p:txBody>
          <a:bodyPr>
            <a:normAutofit fontScale="90000"/>
          </a:bodyPr>
          <a:lstStyle/>
          <a:p>
            <a:r>
              <a:rPr lang="nl-NL" dirty="0">
                <a:latin typeface="Arial"/>
                <a:cs typeface="Arial"/>
              </a:rPr>
              <a:t>Ledenverlies</a:t>
            </a:r>
          </a:p>
        </p:txBody>
      </p:sp>
      <p:graphicFrame>
        <p:nvGraphicFramePr>
          <p:cNvPr id="4" name="Tijdelijke aanduiding voor inhoud 3"/>
          <p:cNvGraphicFramePr>
            <a:graphicFrameLocks noGrp="1"/>
          </p:cNvGraphicFramePr>
          <p:nvPr>
            <p:ph idx="1"/>
          </p:nvPr>
        </p:nvGraphicFramePr>
        <p:xfrm>
          <a:off x="1981200" y="1011957"/>
          <a:ext cx="8229600" cy="5785563"/>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248031">
                <a:tc>
                  <a:txBody>
                    <a:bodyPr/>
                    <a:lstStyle/>
                    <a:p>
                      <a:pPr algn="ctr">
                        <a:spcAft>
                          <a:spcPts val="0"/>
                        </a:spcAft>
                      </a:pPr>
                      <a:r>
                        <a:rPr lang="nl-NL" sz="1100" dirty="0">
                          <a:latin typeface="Arial"/>
                          <a:ea typeface="Cambria"/>
                          <a:cs typeface="Arial"/>
                        </a:rPr>
                        <a:t>jaar</a:t>
                      </a:r>
                    </a:p>
                  </a:txBody>
                  <a:tcPr marL="68580" marR="68580" marT="0" marB="0"/>
                </a:tc>
                <a:tc gridSpan="2">
                  <a:txBody>
                    <a:bodyPr/>
                    <a:lstStyle/>
                    <a:p>
                      <a:pPr algn="ctr">
                        <a:spcAft>
                          <a:spcPts val="0"/>
                        </a:spcAft>
                      </a:pPr>
                      <a:r>
                        <a:rPr lang="nl-NL" sz="1100" dirty="0">
                          <a:latin typeface="Arial"/>
                          <a:ea typeface="Cambria"/>
                          <a:cs typeface="Arial"/>
                        </a:rPr>
                        <a:t>afdeling 10</a:t>
                      </a:r>
                    </a:p>
                  </a:txBody>
                  <a:tcPr marL="68580" marR="68580" marT="0" marB="0"/>
                </a:tc>
                <a:tc hMerge="1">
                  <a:txBody>
                    <a:bodyPr/>
                    <a:lstStyle/>
                    <a:p>
                      <a:pPr algn="ctr">
                        <a:spcAft>
                          <a:spcPts val="0"/>
                        </a:spcAft>
                      </a:pPr>
                      <a:endParaRPr lang="nl-NL" sz="1100" dirty="0">
                        <a:latin typeface="Arial"/>
                        <a:ea typeface="Cambria"/>
                        <a:cs typeface="Arial"/>
                      </a:endParaRPr>
                    </a:p>
                  </a:txBody>
                  <a:tcPr marL="68580" marR="68580" marT="0" marB="0"/>
                </a:tc>
                <a:tc gridSpan="2">
                  <a:txBody>
                    <a:bodyPr/>
                    <a:lstStyle/>
                    <a:p>
                      <a:pPr algn="ctr">
                        <a:spcAft>
                          <a:spcPts val="0"/>
                        </a:spcAft>
                      </a:pPr>
                      <a:r>
                        <a:rPr lang="nl-NL" sz="1100" dirty="0">
                          <a:latin typeface="Arial"/>
                          <a:ea typeface="Cambria"/>
                          <a:cs typeface="Arial"/>
                        </a:rPr>
                        <a:t>afdeling 11</a:t>
                      </a:r>
                    </a:p>
                  </a:txBody>
                  <a:tcPr marL="68580" marR="68580" marT="0" marB="0"/>
                </a:tc>
                <a:tc hMerge="1">
                  <a:txBody>
                    <a:bodyPr/>
                    <a:lstStyle/>
                    <a:p>
                      <a:pPr algn="ctr">
                        <a:spcAft>
                          <a:spcPts val="0"/>
                        </a:spcAft>
                      </a:pP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afdeling 10 &amp; !1</a:t>
                      </a:r>
                    </a:p>
                  </a:txBody>
                  <a:tcPr marL="68580" marR="68580" marT="0" marB="0"/>
                </a:tc>
                <a:extLst>
                  <a:ext uri="{0D108BD9-81ED-4DB2-BD59-A6C34878D82A}">
                    <a16:rowId xmlns:a16="http://schemas.microsoft.com/office/drawing/2014/main" val="10000"/>
                  </a:ext>
                </a:extLst>
              </a:tr>
              <a:tr h="555585">
                <a:tc>
                  <a:txBody>
                    <a:bodyPr/>
                    <a:lstStyle/>
                    <a:p>
                      <a:pPr>
                        <a:spcAft>
                          <a:spcPts val="0"/>
                        </a:spcAft>
                      </a:pPr>
                      <a:endParaRPr lang="nl-NL" sz="1100" b="1" dirty="0">
                        <a:latin typeface="Arial"/>
                        <a:ea typeface="Cambria"/>
                        <a:cs typeface="Arial"/>
                      </a:endParaRPr>
                    </a:p>
                  </a:txBody>
                  <a:tcPr marL="68580" marR="68580" marT="0" marB="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nl-NL" sz="1100" b="1" dirty="0">
                          <a:latin typeface="Arial"/>
                          <a:ea typeface="Cambria"/>
                          <a:cs typeface="Arial"/>
                        </a:rPr>
                        <a:t>aantal leden aan het begin van het jaar</a:t>
                      </a:r>
                      <a:endParaRPr lang="nl-NL" sz="1100" dirty="0">
                        <a:latin typeface="Arial"/>
                        <a:ea typeface="Cambria"/>
                        <a:cs typeface="Arial"/>
                      </a:endParaRPr>
                    </a:p>
                    <a:p>
                      <a:pPr algn="ctr">
                        <a:spcAft>
                          <a:spcPts val="0"/>
                        </a:spcAft>
                      </a:pPr>
                      <a:endParaRPr lang="nl-NL" sz="1100" dirty="0">
                        <a:latin typeface="Arial"/>
                        <a:ea typeface="Cambria"/>
                        <a:cs typeface="Arial"/>
                      </a:endParaRPr>
                    </a:p>
                  </a:txBody>
                  <a:tcPr marL="68580" marR="68580" marT="0" marB="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nl-NL" sz="1100" b="1" dirty="0">
                          <a:latin typeface="Arial"/>
                          <a:ea typeface="Cambria"/>
                          <a:cs typeface="Arial"/>
                        </a:rPr>
                        <a:t>absolute afname </a:t>
                      </a:r>
                      <a:endParaRPr lang="nl-NL" sz="1100" dirty="0">
                        <a:latin typeface="Arial"/>
                        <a:ea typeface="Cambria"/>
                        <a:cs typeface="Arial"/>
                      </a:endParaRPr>
                    </a:p>
                    <a:p>
                      <a:pPr algn="ctr">
                        <a:spcAft>
                          <a:spcPts val="0"/>
                        </a:spcAft>
                      </a:pPr>
                      <a:endParaRPr lang="nl-NL" sz="1100" dirty="0">
                        <a:latin typeface="Arial"/>
                        <a:ea typeface="Cambria"/>
                        <a:cs typeface="Arial"/>
                      </a:endParaRPr>
                    </a:p>
                  </a:txBody>
                  <a:tcPr marL="68580" marR="68580" marT="0" marB="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nl-NL" sz="1100" b="1" dirty="0">
                          <a:latin typeface="Arial"/>
                          <a:ea typeface="Cambria"/>
                          <a:cs typeface="Arial"/>
                        </a:rPr>
                        <a:t>aantal leden aan het begin van het jaar</a:t>
                      </a:r>
                      <a:endParaRPr lang="nl-NL" sz="1100" dirty="0">
                        <a:latin typeface="Arial"/>
                        <a:ea typeface="Cambria"/>
                        <a:cs typeface="Arial"/>
                      </a:endParaRPr>
                    </a:p>
                    <a:p>
                      <a:pPr algn="ctr">
                        <a:spcAft>
                          <a:spcPts val="0"/>
                        </a:spcAft>
                      </a:pPr>
                      <a:endParaRPr lang="nl-NL" sz="1100" b="1" dirty="0">
                        <a:latin typeface="Arial"/>
                        <a:ea typeface="Cambria"/>
                        <a:cs typeface="Arial"/>
                      </a:endParaRPr>
                    </a:p>
                  </a:txBody>
                  <a:tcPr marL="68580" marR="68580" marT="0" marB="0"/>
                </a:tc>
                <a:tc>
                  <a:txBody>
                    <a:bodyPr/>
                    <a:lstStyle/>
                    <a:p>
                      <a:pPr algn="ctr">
                        <a:spcAft>
                          <a:spcPts val="0"/>
                        </a:spcAft>
                      </a:pPr>
                      <a:r>
                        <a:rPr lang="nl-NL" sz="1100" b="1" dirty="0">
                          <a:latin typeface="Arial"/>
                          <a:ea typeface="Cambria"/>
                          <a:cs typeface="Arial"/>
                        </a:rPr>
                        <a:t>absolute afname </a:t>
                      </a:r>
                      <a:endParaRPr lang="nl-NL" sz="1100" dirty="0">
                        <a:latin typeface="Arial"/>
                        <a:ea typeface="Cambria"/>
                        <a:cs typeface="Arial"/>
                      </a:endParaRPr>
                    </a:p>
                  </a:txBody>
                  <a:tcPr marL="68580" marR="68580" marT="0" marB="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nl-NL" sz="1100" b="1" dirty="0">
                          <a:latin typeface="Arial"/>
                          <a:ea typeface="Cambria"/>
                          <a:cs typeface="Arial"/>
                        </a:rPr>
                        <a:t>absolute afname</a:t>
                      </a:r>
                    </a:p>
                    <a:p>
                      <a:pPr algn="ctr">
                        <a:spcAft>
                          <a:spcPts val="0"/>
                        </a:spcAft>
                      </a:pPr>
                      <a:endParaRPr lang="nl-NL" sz="1100" dirty="0">
                        <a:latin typeface="Arial"/>
                        <a:ea typeface="Cambria"/>
                        <a:cs typeface="Arial"/>
                      </a:endParaRPr>
                    </a:p>
                  </a:txBody>
                  <a:tcPr marL="68580" marR="68580" marT="0" marB="0"/>
                </a:tc>
                <a:extLst>
                  <a:ext uri="{0D108BD9-81ED-4DB2-BD59-A6C34878D82A}">
                    <a16:rowId xmlns:a16="http://schemas.microsoft.com/office/drawing/2014/main" val="10001"/>
                  </a:ext>
                </a:extLst>
              </a:tr>
              <a:tr h="405581">
                <a:tc>
                  <a:txBody>
                    <a:bodyPr/>
                    <a:lstStyle/>
                    <a:p>
                      <a:pPr>
                        <a:spcAft>
                          <a:spcPts val="0"/>
                        </a:spcAft>
                      </a:pPr>
                      <a:r>
                        <a:rPr lang="nl-NL" sz="1100" b="1" dirty="0">
                          <a:latin typeface="Arial"/>
                          <a:ea typeface="Cambria"/>
                          <a:cs typeface="Arial"/>
                        </a:rPr>
                        <a:t>2010</a:t>
                      </a: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1993</a:t>
                      </a:r>
                    </a:p>
                  </a:txBody>
                  <a:tcPr marL="68580" marR="68580" marT="0" marB="0"/>
                </a:tc>
                <a:tc>
                  <a:txBody>
                    <a:bodyPr/>
                    <a:lstStyle/>
                    <a:p>
                      <a:pPr algn="ctr">
                        <a:spcAft>
                          <a:spcPts val="0"/>
                        </a:spcAft>
                      </a:pPr>
                      <a:endParaRPr lang="nl-NL" sz="1100" dirty="0">
                        <a:latin typeface="Arial"/>
                        <a:ea typeface="Cambria"/>
                        <a:cs typeface="Arial"/>
                      </a:endParaRP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1779</a:t>
                      </a:r>
                    </a:p>
                  </a:txBody>
                  <a:tcPr marL="68580" marR="68580" marT="0" marB="0"/>
                </a:tc>
                <a:tc>
                  <a:txBody>
                    <a:bodyPr/>
                    <a:lstStyle/>
                    <a:p>
                      <a:pPr algn="ctr">
                        <a:spcAft>
                          <a:spcPts val="0"/>
                        </a:spcAft>
                      </a:pPr>
                      <a:endParaRPr lang="nl-NL" sz="1100" dirty="0">
                        <a:latin typeface="Arial"/>
                        <a:ea typeface="Cambria"/>
                        <a:cs typeface="Arial"/>
                      </a:endParaRPr>
                    </a:p>
                  </a:txBody>
                  <a:tcPr marL="68580" marR="68580" marT="0" marB="0"/>
                </a:tc>
                <a:tc>
                  <a:txBody>
                    <a:bodyPr/>
                    <a:lstStyle/>
                    <a:p>
                      <a:pPr algn="ctr">
                        <a:spcAft>
                          <a:spcPts val="0"/>
                        </a:spcAft>
                      </a:pPr>
                      <a:endParaRPr lang="nl-NL" sz="1100" dirty="0">
                        <a:latin typeface="Arial"/>
                        <a:ea typeface="Cambria"/>
                        <a:cs typeface="Arial"/>
                      </a:endParaRPr>
                    </a:p>
                  </a:txBody>
                  <a:tcPr marL="68580" marR="68580" marT="0" marB="0"/>
                </a:tc>
                <a:extLst>
                  <a:ext uri="{0D108BD9-81ED-4DB2-BD59-A6C34878D82A}">
                    <a16:rowId xmlns:a16="http://schemas.microsoft.com/office/drawing/2014/main" val="10002"/>
                  </a:ext>
                </a:extLst>
              </a:tr>
              <a:tr h="405581">
                <a:tc>
                  <a:txBody>
                    <a:bodyPr/>
                    <a:lstStyle/>
                    <a:p>
                      <a:pPr>
                        <a:spcAft>
                          <a:spcPts val="0"/>
                        </a:spcAft>
                      </a:pPr>
                      <a:r>
                        <a:rPr lang="nl-NL" sz="1100" b="1" dirty="0">
                          <a:latin typeface="Arial"/>
                          <a:ea typeface="Cambria"/>
                          <a:cs typeface="Arial"/>
                        </a:rPr>
                        <a:t>2011</a:t>
                      </a:r>
                    </a:p>
                  </a:txBody>
                  <a:tcPr marL="68580" marR="68580" marT="0" marB="0"/>
                </a:tc>
                <a:tc>
                  <a:txBody>
                    <a:bodyPr/>
                    <a:lstStyle/>
                    <a:p>
                      <a:pPr algn="ctr">
                        <a:spcAft>
                          <a:spcPts val="0"/>
                        </a:spcAft>
                      </a:pPr>
                      <a:r>
                        <a:rPr lang="nl-NL" sz="1100">
                          <a:latin typeface="Arial"/>
                          <a:ea typeface="Cambria"/>
                          <a:cs typeface="Arial"/>
                        </a:rPr>
                        <a:t>1899</a:t>
                      </a:r>
                    </a:p>
                  </a:txBody>
                  <a:tcPr marL="68580" marR="68580" marT="0" marB="0"/>
                </a:tc>
                <a:tc>
                  <a:txBody>
                    <a:bodyPr/>
                    <a:lstStyle/>
                    <a:p>
                      <a:pPr algn="ctr">
                        <a:spcAft>
                          <a:spcPts val="0"/>
                        </a:spcAft>
                      </a:pPr>
                      <a:r>
                        <a:rPr lang="nl-NL" sz="1100" dirty="0">
                          <a:latin typeface="Arial"/>
                          <a:ea typeface="Cambria"/>
                          <a:cs typeface="Arial"/>
                        </a:rPr>
                        <a:t>94</a:t>
                      </a:r>
                    </a:p>
                  </a:txBody>
                  <a:tcPr marL="68580" marR="68580" marT="0" marB="0"/>
                </a:tc>
                <a:tc>
                  <a:txBody>
                    <a:bodyPr/>
                    <a:lstStyle/>
                    <a:p>
                      <a:pPr algn="ctr">
                        <a:spcAft>
                          <a:spcPts val="0"/>
                        </a:spcAft>
                      </a:pPr>
                      <a:r>
                        <a:rPr lang="nl-NL" sz="1100" dirty="0">
                          <a:latin typeface="Arial"/>
                          <a:ea typeface="Cambria"/>
                          <a:cs typeface="Arial"/>
                        </a:rPr>
                        <a:t>1720</a:t>
                      </a:r>
                    </a:p>
                  </a:txBody>
                  <a:tcPr marL="68580" marR="68580" marT="0" marB="0"/>
                </a:tc>
                <a:tc>
                  <a:txBody>
                    <a:bodyPr/>
                    <a:lstStyle/>
                    <a:p>
                      <a:pPr algn="ctr">
                        <a:spcAft>
                          <a:spcPts val="0"/>
                        </a:spcAft>
                      </a:pPr>
                      <a:r>
                        <a:rPr lang="nl-NL" sz="1100" dirty="0">
                          <a:latin typeface="Arial"/>
                          <a:ea typeface="Cambria"/>
                          <a:cs typeface="Arial"/>
                        </a:rPr>
                        <a:t>59</a:t>
                      </a:r>
                    </a:p>
                  </a:txBody>
                  <a:tcPr marL="68580" marR="68580" marT="0" marB="0"/>
                </a:tc>
                <a:tc>
                  <a:txBody>
                    <a:bodyPr/>
                    <a:lstStyle/>
                    <a:p>
                      <a:pPr algn="ctr">
                        <a:spcAft>
                          <a:spcPts val="0"/>
                        </a:spcAft>
                      </a:pPr>
                      <a:r>
                        <a:rPr lang="nl-NL" sz="1100" dirty="0">
                          <a:latin typeface="Arial"/>
                          <a:ea typeface="Cambria"/>
                          <a:cs typeface="Arial"/>
                        </a:rPr>
                        <a:t>153</a:t>
                      </a:r>
                    </a:p>
                  </a:txBody>
                  <a:tcPr marL="68580" marR="68580" marT="0" marB="0"/>
                </a:tc>
                <a:extLst>
                  <a:ext uri="{0D108BD9-81ED-4DB2-BD59-A6C34878D82A}">
                    <a16:rowId xmlns:a16="http://schemas.microsoft.com/office/drawing/2014/main" val="10003"/>
                  </a:ext>
                </a:extLst>
              </a:tr>
              <a:tr h="405581">
                <a:tc>
                  <a:txBody>
                    <a:bodyPr/>
                    <a:lstStyle/>
                    <a:p>
                      <a:pPr>
                        <a:spcAft>
                          <a:spcPts val="0"/>
                        </a:spcAft>
                      </a:pPr>
                      <a:r>
                        <a:rPr lang="nl-NL" sz="1100" b="1" dirty="0">
                          <a:latin typeface="Arial"/>
                          <a:ea typeface="Cambria"/>
                          <a:cs typeface="Arial"/>
                        </a:rPr>
                        <a:t>2012</a:t>
                      </a:r>
                    </a:p>
                  </a:txBody>
                  <a:tcPr marL="68580" marR="68580" marT="0" marB="0"/>
                </a:tc>
                <a:tc>
                  <a:txBody>
                    <a:bodyPr/>
                    <a:lstStyle/>
                    <a:p>
                      <a:pPr algn="ctr">
                        <a:spcAft>
                          <a:spcPts val="0"/>
                        </a:spcAft>
                      </a:pPr>
                      <a:r>
                        <a:rPr lang="nl-NL" sz="1100">
                          <a:latin typeface="Arial"/>
                          <a:ea typeface="Cambria"/>
                          <a:cs typeface="Arial"/>
                        </a:rPr>
                        <a:t>1852</a:t>
                      </a:r>
                    </a:p>
                  </a:txBody>
                  <a:tcPr marL="68580" marR="68580" marT="0" marB="0"/>
                </a:tc>
                <a:tc>
                  <a:txBody>
                    <a:bodyPr/>
                    <a:lstStyle/>
                    <a:p>
                      <a:pPr algn="ctr">
                        <a:spcAft>
                          <a:spcPts val="0"/>
                        </a:spcAft>
                      </a:pPr>
                      <a:r>
                        <a:rPr lang="nl-NL" sz="1100">
                          <a:latin typeface="Arial"/>
                          <a:ea typeface="Cambria"/>
                          <a:cs typeface="Arial"/>
                        </a:rPr>
                        <a:t>47</a:t>
                      </a:r>
                    </a:p>
                  </a:txBody>
                  <a:tcPr marL="68580" marR="68580" marT="0" marB="0"/>
                </a:tc>
                <a:tc>
                  <a:txBody>
                    <a:bodyPr/>
                    <a:lstStyle/>
                    <a:p>
                      <a:pPr algn="ctr">
                        <a:spcAft>
                          <a:spcPts val="0"/>
                        </a:spcAft>
                      </a:pPr>
                      <a:r>
                        <a:rPr lang="nl-NL" sz="1100" dirty="0">
                          <a:latin typeface="Arial"/>
                          <a:ea typeface="Cambria"/>
                          <a:cs typeface="Arial"/>
                        </a:rPr>
                        <a:t>1672</a:t>
                      </a:r>
                    </a:p>
                  </a:txBody>
                  <a:tcPr marL="68580" marR="68580" marT="0" marB="0"/>
                </a:tc>
                <a:tc>
                  <a:txBody>
                    <a:bodyPr/>
                    <a:lstStyle/>
                    <a:p>
                      <a:pPr algn="ctr">
                        <a:spcAft>
                          <a:spcPts val="0"/>
                        </a:spcAft>
                      </a:pPr>
                      <a:r>
                        <a:rPr lang="nl-NL" sz="1100" dirty="0">
                          <a:latin typeface="Arial"/>
                          <a:ea typeface="Cambria"/>
                          <a:cs typeface="Arial"/>
                        </a:rPr>
                        <a:t>48</a:t>
                      </a:r>
                    </a:p>
                  </a:txBody>
                  <a:tcPr marL="68580" marR="68580" marT="0" marB="0"/>
                </a:tc>
                <a:tc>
                  <a:txBody>
                    <a:bodyPr/>
                    <a:lstStyle/>
                    <a:p>
                      <a:pPr algn="ctr">
                        <a:spcAft>
                          <a:spcPts val="0"/>
                        </a:spcAft>
                      </a:pPr>
                      <a:r>
                        <a:rPr lang="nl-NL" sz="1100" dirty="0">
                          <a:latin typeface="Arial"/>
                          <a:ea typeface="Cambria"/>
                          <a:cs typeface="Arial"/>
                        </a:rPr>
                        <a:t>95</a:t>
                      </a:r>
                    </a:p>
                  </a:txBody>
                  <a:tcPr marL="68580" marR="68580" marT="0" marB="0"/>
                </a:tc>
                <a:extLst>
                  <a:ext uri="{0D108BD9-81ED-4DB2-BD59-A6C34878D82A}">
                    <a16:rowId xmlns:a16="http://schemas.microsoft.com/office/drawing/2014/main" val="10004"/>
                  </a:ext>
                </a:extLst>
              </a:tr>
              <a:tr h="405581">
                <a:tc>
                  <a:txBody>
                    <a:bodyPr/>
                    <a:lstStyle/>
                    <a:p>
                      <a:pPr>
                        <a:spcAft>
                          <a:spcPts val="0"/>
                        </a:spcAft>
                      </a:pPr>
                      <a:r>
                        <a:rPr lang="nl-NL" sz="1100" b="1" dirty="0">
                          <a:latin typeface="Arial"/>
                          <a:ea typeface="Cambria"/>
                          <a:cs typeface="Arial"/>
                        </a:rPr>
                        <a:t>2013</a:t>
                      </a:r>
                    </a:p>
                  </a:txBody>
                  <a:tcPr marL="68580" marR="68580" marT="0" marB="0"/>
                </a:tc>
                <a:tc>
                  <a:txBody>
                    <a:bodyPr/>
                    <a:lstStyle/>
                    <a:p>
                      <a:pPr algn="ctr">
                        <a:spcAft>
                          <a:spcPts val="0"/>
                        </a:spcAft>
                      </a:pPr>
                      <a:r>
                        <a:rPr lang="nl-NL" sz="1100">
                          <a:latin typeface="Arial"/>
                          <a:ea typeface="Cambria"/>
                          <a:cs typeface="Arial"/>
                        </a:rPr>
                        <a:t>1794</a:t>
                      </a:r>
                    </a:p>
                  </a:txBody>
                  <a:tcPr marL="68580" marR="68580" marT="0" marB="0"/>
                </a:tc>
                <a:tc>
                  <a:txBody>
                    <a:bodyPr/>
                    <a:lstStyle/>
                    <a:p>
                      <a:pPr algn="ctr">
                        <a:spcAft>
                          <a:spcPts val="0"/>
                        </a:spcAft>
                      </a:pPr>
                      <a:r>
                        <a:rPr lang="nl-NL" sz="1100">
                          <a:latin typeface="Arial"/>
                          <a:ea typeface="Cambria"/>
                          <a:cs typeface="Arial"/>
                        </a:rPr>
                        <a:t>58</a:t>
                      </a:r>
                    </a:p>
                  </a:txBody>
                  <a:tcPr marL="68580" marR="68580" marT="0" marB="0"/>
                </a:tc>
                <a:tc>
                  <a:txBody>
                    <a:bodyPr/>
                    <a:lstStyle/>
                    <a:p>
                      <a:pPr algn="ctr">
                        <a:spcAft>
                          <a:spcPts val="0"/>
                        </a:spcAft>
                      </a:pPr>
                      <a:r>
                        <a:rPr lang="nl-NL" sz="1100" dirty="0">
                          <a:latin typeface="Arial"/>
                          <a:ea typeface="Cambria"/>
                          <a:cs typeface="Arial"/>
                        </a:rPr>
                        <a:t>1604</a:t>
                      </a:r>
                    </a:p>
                  </a:txBody>
                  <a:tcPr marL="68580" marR="68580" marT="0" marB="0"/>
                </a:tc>
                <a:tc>
                  <a:txBody>
                    <a:bodyPr/>
                    <a:lstStyle/>
                    <a:p>
                      <a:pPr algn="ctr">
                        <a:spcAft>
                          <a:spcPts val="0"/>
                        </a:spcAft>
                      </a:pPr>
                      <a:r>
                        <a:rPr lang="nl-NL" sz="1100" dirty="0">
                          <a:latin typeface="Arial"/>
                          <a:ea typeface="Cambria"/>
                          <a:cs typeface="Arial"/>
                        </a:rPr>
                        <a:t>68</a:t>
                      </a:r>
                    </a:p>
                  </a:txBody>
                  <a:tcPr marL="68580" marR="68580" marT="0" marB="0"/>
                </a:tc>
                <a:tc>
                  <a:txBody>
                    <a:bodyPr/>
                    <a:lstStyle/>
                    <a:p>
                      <a:pPr algn="ctr">
                        <a:spcAft>
                          <a:spcPts val="0"/>
                        </a:spcAft>
                      </a:pPr>
                      <a:r>
                        <a:rPr lang="nl-NL" sz="1100" dirty="0">
                          <a:latin typeface="Arial"/>
                          <a:ea typeface="Cambria"/>
                          <a:cs typeface="Arial"/>
                        </a:rPr>
                        <a:t>126</a:t>
                      </a:r>
                    </a:p>
                  </a:txBody>
                  <a:tcPr marL="68580" marR="68580" marT="0" marB="0"/>
                </a:tc>
                <a:extLst>
                  <a:ext uri="{0D108BD9-81ED-4DB2-BD59-A6C34878D82A}">
                    <a16:rowId xmlns:a16="http://schemas.microsoft.com/office/drawing/2014/main" val="10005"/>
                  </a:ext>
                </a:extLst>
              </a:tr>
              <a:tr h="405581">
                <a:tc>
                  <a:txBody>
                    <a:bodyPr/>
                    <a:lstStyle/>
                    <a:p>
                      <a:pPr>
                        <a:spcAft>
                          <a:spcPts val="0"/>
                        </a:spcAft>
                      </a:pPr>
                      <a:r>
                        <a:rPr lang="nl-NL" sz="1100" b="1" dirty="0">
                          <a:latin typeface="Arial"/>
                          <a:ea typeface="Cambria"/>
                          <a:cs typeface="Arial"/>
                        </a:rPr>
                        <a:t>2014</a:t>
                      </a:r>
                    </a:p>
                  </a:txBody>
                  <a:tcPr marL="68580" marR="68580" marT="0" marB="0"/>
                </a:tc>
                <a:tc>
                  <a:txBody>
                    <a:bodyPr/>
                    <a:lstStyle/>
                    <a:p>
                      <a:pPr algn="ctr">
                        <a:spcAft>
                          <a:spcPts val="0"/>
                        </a:spcAft>
                      </a:pPr>
                      <a:r>
                        <a:rPr lang="nl-NL" sz="1100">
                          <a:latin typeface="Arial"/>
                          <a:ea typeface="Cambria"/>
                          <a:cs typeface="Arial"/>
                        </a:rPr>
                        <a:t>1733</a:t>
                      </a:r>
                    </a:p>
                  </a:txBody>
                  <a:tcPr marL="68580" marR="68580" marT="0" marB="0"/>
                </a:tc>
                <a:tc>
                  <a:txBody>
                    <a:bodyPr/>
                    <a:lstStyle/>
                    <a:p>
                      <a:pPr algn="ctr">
                        <a:spcAft>
                          <a:spcPts val="0"/>
                        </a:spcAft>
                      </a:pPr>
                      <a:r>
                        <a:rPr lang="nl-NL" sz="1100">
                          <a:latin typeface="Arial"/>
                          <a:ea typeface="Cambria"/>
                          <a:cs typeface="Arial"/>
                        </a:rPr>
                        <a:t>61</a:t>
                      </a:r>
                    </a:p>
                  </a:txBody>
                  <a:tcPr marL="68580" marR="68580" marT="0" marB="0"/>
                </a:tc>
                <a:tc>
                  <a:txBody>
                    <a:bodyPr/>
                    <a:lstStyle/>
                    <a:p>
                      <a:pPr algn="ctr">
                        <a:spcAft>
                          <a:spcPts val="0"/>
                        </a:spcAft>
                      </a:pPr>
                      <a:r>
                        <a:rPr lang="nl-NL" sz="1100" dirty="0">
                          <a:latin typeface="Arial"/>
                          <a:ea typeface="Cambria"/>
                          <a:cs typeface="Arial"/>
                        </a:rPr>
                        <a:t>1530</a:t>
                      </a:r>
                    </a:p>
                  </a:txBody>
                  <a:tcPr marL="68580" marR="68580" marT="0" marB="0"/>
                </a:tc>
                <a:tc>
                  <a:txBody>
                    <a:bodyPr/>
                    <a:lstStyle/>
                    <a:p>
                      <a:pPr algn="ctr">
                        <a:spcAft>
                          <a:spcPts val="0"/>
                        </a:spcAft>
                      </a:pPr>
                      <a:r>
                        <a:rPr lang="nl-NL" sz="1100" dirty="0">
                          <a:latin typeface="Arial"/>
                          <a:ea typeface="Cambria"/>
                          <a:cs typeface="Arial"/>
                        </a:rPr>
                        <a:t>74</a:t>
                      </a:r>
                    </a:p>
                  </a:txBody>
                  <a:tcPr marL="68580" marR="68580" marT="0" marB="0"/>
                </a:tc>
                <a:tc>
                  <a:txBody>
                    <a:bodyPr/>
                    <a:lstStyle/>
                    <a:p>
                      <a:pPr algn="ctr">
                        <a:spcAft>
                          <a:spcPts val="0"/>
                        </a:spcAft>
                      </a:pPr>
                      <a:r>
                        <a:rPr lang="nl-NL" sz="1100" dirty="0">
                          <a:latin typeface="Arial"/>
                          <a:ea typeface="Cambria"/>
                          <a:cs typeface="Arial"/>
                        </a:rPr>
                        <a:t>135</a:t>
                      </a:r>
                    </a:p>
                  </a:txBody>
                  <a:tcPr marL="68580" marR="68580" marT="0" marB="0"/>
                </a:tc>
                <a:extLst>
                  <a:ext uri="{0D108BD9-81ED-4DB2-BD59-A6C34878D82A}">
                    <a16:rowId xmlns:a16="http://schemas.microsoft.com/office/drawing/2014/main" val="10006"/>
                  </a:ext>
                </a:extLst>
              </a:tr>
              <a:tr h="405581">
                <a:tc>
                  <a:txBody>
                    <a:bodyPr/>
                    <a:lstStyle/>
                    <a:p>
                      <a:pPr>
                        <a:spcAft>
                          <a:spcPts val="0"/>
                        </a:spcAft>
                      </a:pPr>
                      <a:r>
                        <a:rPr lang="nl-NL" sz="1100" b="1">
                          <a:latin typeface="Arial"/>
                          <a:ea typeface="Cambria"/>
                          <a:cs typeface="Arial"/>
                        </a:rPr>
                        <a:t>2015</a:t>
                      </a:r>
                    </a:p>
                  </a:txBody>
                  <a:tcPr marL="68580" marR="68580" marT="0" marB="0"/>
                </a:tc>
                <a:tc>
                  <a:txBody>
                    <a:bodyPr/>
                    <a:lstStyle/>
                    <a:p>
                      <a:pPr algn="ctr">
                        <a:spcAft>
                          <a:spcPts val="0"/>
                        </a:spcAft>
                      </a:pPr>
                      <a:r>
                        <a:rPr lang="nl-NL" sz="1100">
                          <a:latin typeface="Arial"/>
                          <a:ea typeface="Cambria"/>
                          <a:cs typeface="Arial"/>
                        </a:rPr>
                        <a:t>1665</a:t>
                      </a:r>
                    </a:p>
                  </a:txBody>
                  <a:tcPr marL="68580" marR="68580" marT="0" marB="0"/>
                </a:tc>
                <a:tc>
                  <a:txBody>
                    <a:bodyPr/>
                    <a:lstStyle/>
                    <a:p>
                      <a:pPr algn="ctr">
                        <a:spcAft>
                          <a:spcPts val="0"/>
                        </a:spcAft>
                      </a:pPr>
                      <a:r>
                        <a:rPr lang="nl-NL" sz="1100">
                          <a:latin typeface="Arial"/>
                          <a:ea typeface="Cambria"/>
                          <a:cs typeface="Arial"/>
                        </a:rPr>
                        <a:t>68</a:t>
                      </a:r>
                    </a:p>
                  </a:txBody>
                  <a:tcPr marL="68580" marR="68580" marT="0" marB="0"/>
                </a:tc>
                <a:tc>
                  <a:txBody>
                    <a:bodyPr/>
                    <a:lstStyle/>
                    <a:p>
                      <a:pPr algn="ctr">
                        <a:spcAft>
                          <a:spcPts val="0"/>
                        </a:spcAft>
                      </a:pPr>
                      <a:r>
                        <a:rPr lang="nl-NL" sz="1100" dirty="0">
                          <a:latin typeface="Arial"/>
                          <a:ea typeface="Cambria"/>
                          <a:cs typeface="Arial"/>
                        </a:rPr>
                        <a:t>1501</a:t>
                      </a:r>
                    </a:p>
                  </a:txBody>
                  <a:tcPr marL="68580" marR="68580" marT="0" marB="0"/>
                </a:tc>
                <a:tc>
                  <a:txBody>
                    <a:bodyPr/>
                    <a:lstStyle/>
                    <a:p>
                      <a:pPr algn="ctr">
                        <a:spcAft>
                          <a:spcPts val="0"/>
                        </a:spcAft>
                      </a:pPr>
                      <a:r>
                        <a:rPr lang="nl-NL" sz="1100" dirty="0">
                          <a:latin typeface="Arial"/>
                          <a:ea typeface="Cambria"/>
                          <a:cs typeface="Arial"/>
                        </a:rPr>
                        <a:t>29</a:t>
                      </a:r>
                    </a:p>
                  </a:txBody>
                  <a:tcPr marL="68580" marR="68580" marT="0" marB="0"/>
                </a:tc>
                <a:tc>
                  <a:txBody>
                    <a:bodyPr/>
                    <a:lstStyle/>
                    <a:p>
                      <a:pPr algn="ctr">
                        <a:spcAft>
                          <a:spcPts val="0"/>
                        </a:spcAft>
                      </a:pPr>
                      <a:r>
                        <a:rPr lang="nl-NL" sz="1100" dirty="0">
                          <a:latin typeface="Arial"/>
                          <a:ea typeface="Cambria"/>
                          <a:cs typeface="Arial"/>
                        </a:rPr>
                        <a:t>97</a:t>
                      </a:r>
                    </a:p>
                  </a:txBody>
                  <a:tcPr marL="68580" marR="68580" marT="0" marB="0"/>
                </a:tc>
                <a:extLst>
                  <a:ext uri="{0D108BD9-81ED-4DB2-BD59-A6C34878D82A}">
                    <a16:rowId xmlns:a16="http://schemas.microsoft.com/office/drawing/2014/main" val="10007"/>
                  </a:ext>
                </a:extLst>
              </a:tr>
              <a:tr h="405581">
                <a:tc>
                  <a:txBody>
                    <a:bodyPr/>
                    <a:lstStyle/>
                    <a:p>
                      <a:pPr>
                        <a:spcAft>
                          <a:spcPts val="0"/>
                        </a:spcAft>
                      </a:pPr>
                      <a:r>
                        <a:rPr lang="nl-NL" sz="1100" b="1">
                          <a:latin typeface="Arial"/>
                          <a:ea typeface="Cambria"/>
                          <a:cs typeface="Arial"/>
                        </a:rPr>
                        <a:t>2016</a:t>
                      </a:r>
                    </a:p>
                  </a:txBody>
                  <a:tcPr marL="68580" marR="68580" marT="0" marB="0"/>
                </a:tc>
                <a:tc>
                  <a:txBody>
                    <a:bodyPr/>
                    <a:lstStyle/>
                    <a:p>
                      <a:pPr algn="ctr">
                        <a:spcAft>
                          <a:spcPts val="0"/>
                        </a:spcAft>
                      </a:pPr>
                      <a:r>
                        <a:rPr lang="nl-NL" sz="1100">
                          <a:latin typeface="Arial"/>
                          <a:ea typeface="Cambria"/>
                          <a:cs typeface="Arial"/>
                        </a:rPr>
                        <a:t>1580</a:t>
                      </a:r>
                    </a:p>
                  </a:txBody>
                  <a:tcPr marL="68580" marR="68580" marT="0" marB="0"/>
                </a:tc>
                <a:tc>
                  <a:txBody>
                    <a:bodyPr/>
                    <a:lstStyle/>
                    <a:p>
                      <a:pPr algn="ctr">
                        <a:spcAft>
                          <a:spcPts val="0"/>
                        </a:spcAft>
                      </a:pPr>
                      <a:r>
                        <a:rPr lang="nl-NL" sz="1100">
                          <a:latin typeface="Arial"/>
                          <a:ea typeface="Cambria"/>
                          <a:cs typeface="Arial"/>
                        </a:rPr>
                        <a:t>85</a:t>
                      </a:r>
                    </a:p>
                  </a:txBody>
                  <a:tcPr marL="68580" marR="68580" marT="0" marB="0"/>
                </a:tc>
                <a:tc>
                  <a:txBody>
                    <a:bodyPr/>
                    <a:lstStyle/>
                    <a:p>
                      <a:pPr algn="ctr">
                        <a:spcAft>
                          <a:spcPts val="0"/>
                        </a:spcAft>
                      </a:pPr>
                      <a:r>
                        <a:rPr lang="nl-NL" sz="1100" dirty="0">
                          <a:latin typeface="Arial"/>
                          <a:ea typeface="Cambria"/>
                          <a:cs typeface="Arial"/>
                        </a:rPr>
                        <a:t>1477</a:t>
                      </a:r>
                    </a:p>
                  </a:txBody>
                  <a:tcPr marL="68580" marR="68580" marT="0" marB="0"/>
                </a:tc>
                <a:tc>
                  <a:txBody>
                    <a:bodyPr/>
                    <a:lstStyle/>
                    <a:p>
                      <a:pPr algn="ctr">
                        <a:spcAft>
                          <a:spcPts val="0"/>
                        </a:spcAft>
                      </a:pPr>
                      <a:r>
                        <a:rPr lang="nl-NL" sz="1100" dirty="0">
                          <a:latin typeface="Arial"/>
                          <a:ea typeface="Cambria"/>
                          <a:cs typeface="Arial"/>
                        </a:rPr>
                        <a:t>24</a:t>
                      </a:r>
                    </a:p>
                  </a:txBody>
                  <a:tcPr marL="68580" marR="68580" marT="0" marB="0"/>
                </a:tc>
                <a:tc>
                  <a:txBody>
                    <a:bodyPr/>
                    <a:lstStyle/>
                    <a:p>
                      <a:pPr algn="ctr">
                        <a:spcAft>
                          <a:spcPts val="0"/>
                        </a:spcAft>
                      </a:pPr>
                      <a:r>
                        <a:rPr lang="nl-NL" sz="1100" dirty="0">
                          <a:latin typeface="Arial"/>
                          <a:ea typeface="Cambria"/>
                          <a:cs typeface="Arial"/>
                        </a:rPr>
                        <a:t>109</a:t>
                      </a:r>
                    </a:p>
                  </a:txBody>
                  <a:tcPr marL="68580" marR="68580" marT="0" marB="0"/>
                </a:tc>
                <a:extLst>
                  <a:ext uri="{0D108BD9-81ED-4DB2-BD59-A6C34878D82A}">
                    <a16:rowId xmlns:a16="http://schemas.microsoft.com/office/drawing/2014/main" val="10008"/>
                  </a:ext>
                </a:extLst>
              </a:tr>
              <a:tr h="405581">
                <a:tc>
                  <a:txBody>
                    <a:bodyPr/>
                    <a:lstStyle/>
                    <a:p>
                      <a:pPr>
                        <a:spcAft>
                          <a:spcPts val="0"/>
                        </a:spcAft>
                      </a:pPr>
                      <a:r>
                        <a:rPr lang="nl-NL" sz="1100" b="1">
                          <a:latin typeface="Arial"/>
                          <a:ea typeface="Cambria"/>
                          <a:cs typeface="Arial"/>
                        </a:rPr>
                        <a:t>2017</a:t>
                      </a:r>
                    </a:p>
                  </a:txBody>
                  <a:tcPr marL="68580" marR="68580" marT="0" marB="0"/>
                </a:tc>
                <a:tc>
                  <a:txBody>
                    <a:bodyPr/>
                    <a:lstStyle/>
                    <a:p>
                      <a:pPr algn="ctr">
                        <a:spcAft>
                          <a:spcPts val="0"/>
                        </a:spcAft>
                      </a:pPr>
                      <a:r>
                        <a:rPr lang="nl-NL" sz="1100">
                          <a:latin typeface="Arial"/>
                          <a:ea typeface="Cambria"/>
                          <a:cs typeface="Arial"/>
                        </a:rPr>
                        <a:t>1537</a:t>
                      </a:r>
                    </a:p>
                  </a:txBody>
                  <a:tcPr marL="68580" marR="68580" marT="0" marB="0"/>
                </a:tc>
                <a:tc>
                  <a:txBody>
                    <a:bodyPr/>
                    <a:lstStyle/>
                    <a:p>
                      <a:pPr algn="ctr">
                        <a:spcAft>
                          <a:spcPts val="0"/>
                        </a:spcAft>
                      </a:pPr>
                      <a:r>
                        <a:rPr lang="nl-NL" sz="1100">
                          <a:latin typeface="Arial"/>
                          <a:ea typeface="Cambria"/>
                          <a:cs typeface="Arial"/>
                        </a:rPr>
                        <a:t>43</a:t>
                      </a:r>
                    </a:p>
                  </a:txBody>
                  <a:tcPr marL="68580" marR="68580" marT="0" marB="0"/>
                </a:tc>
                <a:tc>
                  <a:txBody>
                    <a:bodyPr/>
                    <a:lstStyle/>
                    <a:p>
                      <a:pPr algn="ctr">
                        <a:spcAft>
                          <a:spcPts val="0"/>
                        </a:spcAft>
                      </a:pPr>
                      <a:r>
                        <a:rPr lang="nl-NL" sz="1100" dirty="0">
                          <a:latin typeface="Arial"/>
                          <a:ea typeface="Cambria"/>
                          <a:cs typeface="Arial"/>
                        </a:rPr>
                        <a:t>1405</a:t>
                      </a:r>
                    </a:p>
                  </a:txBody>
                  <a:tcPr marL="68580" marR="68580" marT="0" marB="0"/>
                </a:tc>
                <a:tc>
                  <a:txBody>
                    <a:bodyPr/>
                    <a:lstStyle/>
                    <a:p>
                      <a:pPr algn="ctr">
                        <a:spcAft>
                          <a:spcPts val="0"/>
                        </a:spcAft>
                      </a:pPr>
                      <a:r>
                        <a:rPr lang="nl-NL" sz="1100" dirty="0">
                          <a:latin typeface="Arial"/>
                          <a:ea typeface="Cambria"/>
                          <a:cs typeface="Arial"/>
                        </a:rPr>
                        <a:t>72</a:t>
                      </a:r>
                    </a:p>
                  </a:txBody>
                  <a:tcPr marL="68580" marR="68580" marT="0" marB="0"/>
                </a:tc>
                <a:tc>
                  <a:txBody>
                    <a:bodyPr/>
                    <a:lstStyle/>
                    <a:p>
                      <a:pPr algn="ctr">
                        <a:spcAft>
                          <a:spcPts val="0"/>
                        </a:spcAft>
                      </a:pPr>
                      <a:r>
                        <a:rPr lang="nl-NL" sz="1100" dirty="0">
                          <a:latin typeface="Arial"/>
                          <a:ea typeface="Cambria"/>
                          <a:cs typeface="Arial"/>
                        </a:rPr>
                        <a:t>115</a:t>
                      </a:r>
                    </a:p>
                  </a:txBody>
                  <a:tcPr marL="68580" marR="68580" marT="0" marB="0"/>
                </a:tc>
                <a:extLst>
                  <a:ext uri="{0D108BD9-81ED-4DB2-BD59-A6C34878D82A}">
                    <a16:rowId xmlns:a16="http://schemas.microsoft.com/office/drawing/2014/main" val="10009"/>
                  </a:ext>
                </a:extLst>
              </a:tr>
              <a:tr h="405581">
                <a:tc>
                  <a:txBody>
                    <a:bodyPr/>
                    <a:lstStyle/>
                    <a:p>
                      <a:pPr>
                        <a:spcAft>
                          <a:spcPts val="0"/>
                        </a:spcAft>
                      </a:pPr>
                      <a:r>
                        <a:rPr lang="nl-NL" sz="1100" b="1" dirty="0">
                          <a:latin typeface="Arial"/>
                          <a:ea typeface="Cambria"/>
                          <a:cs typeface="Arial"/>
                        </a:rPr>
                        <a:t>2018</a:t>
                      </a:r>
                    </a:p>
                  </a:txBody>
                  <a:tcPr marL="68580" marR="68580" marT="0" marB="0"/>
                </a:tc>
                <a:tc>
                  <a:txBody>
                    <a:bodyPr/>
                    <a:lstStyle/>
                    <a:p>
                      <a:pPr algn="ctr">
                        <a:spcAft>
                          <a:spcPts val="0"/>
                        </a:spcAft>
                      </a:pPr>
                      <a:r>
                        <a:rPr lang="nl-NL" sz="1100">
                          <a:latin typeface="Arial"/>
                          <a:ea typeface="Cambria"/>
                          <a:cs typeface="Arial"/>
                        </a:rPr>
                        <a:t>1472</a:t>
                      </a:r>
                    </a:p>
                  </a:txBody>
                  <a:tcPr marL="68580" marR="68580" marT="0" marB="0"/>
                </a:tc>
                <a:tc>
                  <a:txBody>
                    <a:bodyPr/>
                    <a:lstStyle/>
                    <a:p>
                      <a:pPr algn="ctr">
                        <a:spcAft>
                          <a:spcPts val="0"/>
                        </a:spcAft>
                      </a:pPr>
                      <a:r>
                        <a:rPr lang="nl-NL" sz="1100">
                          <a:latin typeface="Arial"/>
                          <a:ea typeface="Cambria"/>
                          <a:cs typeface="Arial"/>
                        </a:rPr>
                        <a:t>65</a:t>
                      </a:r>
                    </a:p>
                  </a:txBody>
                  <a:tcPr marL="68580" marR="68580" marT="0" marB="0"/>
                </a:tc>
                <a:tc>
                  <a:txBody>
                    <a:bodyPr/>
                    <a:lstStyle/>
                    <a:p>
                      <a:pPr algn="ctr">
                        <a:spcAft>
                          <a:spcPts val="0"/>
                        </a:spcAft>
                      </a:pPr>
                      <a:r>
                        <a:rPr lang="nl-NL" sz="1100" dirty="0">
                          <a:latin typeface="Arial"/>
                          <a:ea typeface="Cambria"/>
                          <a:cs typeface="Arial"/>
                        </a:rPr>
                        <a:t>1357</a:t>
                      </a:r>
                    </a:p>
                  </a:txBody>
                  <a:tcPr marL="68580" marR="68580" marT="0" marB="0"/>
                </a:tc>
                <a:tc>
                  <a:txBody>
                    <a:bodyPr/>
                    <a:lstStyle/>
                    <a:p>
                      <a:pPr algn="ctr">
                        <a:spcAft>
                          <a:spcPts val="0"/>
                        </a:spcAft>
                      </a:pPr>
                      <a:r>
                        <a:rPr lang="nl-NL" sz="1100" dirty="0">
                          <a:latin typeface="Arial"/>
                          <a:ea typeface="Cambria"/>
                          <a:cs typeface="Arial"/>
                        </a:rPr>
                        <a:t>48</a:t>
                      </a:r>
                    </a:p>
                  </a:txBody>
                  <a:tcPr marL="68580" marR="68580" marT="0" marB="0"/>
                </a:tc>
                <a:tc>
                  <a:txBody>
                    <a:bodyPr/>
                    <a:lstStyle/>
                    <a:p>
                      <a:pPr algn="ctr">
                        <a:spcAft>
                          <a:spcPts val="0"/>
                        </a:spcAft>
                      </a:pPr>
                      <a:r>
                        <a:rPr lang="nl-NL" sz="1100" dirty="0">
                          <a:latin typeface="Arial"/>
                          <a:ea typeface="Cambria"/>
                          <a:cs typeface="Arial"/>
                        </a:rPr>
                        <a:t>113</a:t>
                      </a:r>
                    </a:p>
                  </a:txBody>
                  <a:tcPr marL="68580" marR="68580" marT="0" marB="0"/>
                </a:tc>
                <a:extLst>
                  <a:ext uri="{0D108BD9-81ED-4DB2-BD59-A6C34878D82A}">
                    <a16:rowId xmlns:a16="http://schemas.microsoft.com/office/drawing/2014/main" val="10010"/>
                  </a:ext>
                </a:extLst>
              </a:tr>
              <a:tr h="405581">
                <a:tc>
                  <a:txBody>
                    <a:bodyPr/>
                    <a:lstStyle/>
                    <a:p>
                      <a:pPr>
                        <a:spcAft>
                          <a:spcPts val="0"/>
                        </a:spcAft>
                      </a:pPr>
                      <a:r>
                        <a:rPr lang="nl-NL" sz="1100" b="1" dirty="0">
                          <a:latin typeface="Arial"/>
                          <a:ea typeface="Cambria"/>
                          <a:cs typeface="Arial"/>
                        </a:rPr>
                        <a:t>2019</a:t>
                      </a: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1378</a:t>
                      </a:r>
                    </a:p>
                  </a:txBody>
                  <a:tcPr marL="68580" marR="68580" marT="0" marB="0"/>
                </a:tc>
                <a:tc>
                  <a:txBody>
                    <a:bodyPr/>
                    <a:lstStyle/>
                    <a:p>
                      <a:pPr algn="ctr">
                        <a:spcAft>
                          <a:spcPts val="0"/>
                        </a:spcAft>
                      </a:pPr>
                      <a:r>
                        <a:rPr lang="nl-NL" sz="1100">
                          <a:latin typeface="Arial"/>
                          <a:ea typeface="Cambria"/>
                          <a:cs typeface="Arial"/>
                        </a:rPr>
                        <a:t>94</a:t>
                      </a: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1321</a:t>
                      </a:r>
                    </a:p>
                  </a:txBody>
                  <a:tcPr marL="68580" marR="68580" marT="0" marB="0"/>
                </a:tc>
                <a:tc>
                  <a:txBody>
                    <a:bodyPr/>
                    <a:lstStyle/>
                    <a:p>
                      <a:pPr algn="ctr">
                        <a:spcAft>
                          <a:spcPts val="0"/>
                        </a:spcAft>
                      </a:pPr>
                      <a:r>
                        <a:rPr lang="nl-NL" sz="1100" dirty="0">
                          <a:latin typeface="Arial"/>
                          <a:ea typeface="Cambria"/>
                          <a:cs typeface="Arial"/>
                        </a:rPr>
                        <a:t>36</a:t>
                      </a:r>
                    </a:p>
                  </a:txBody>
                  <a:tcPr marL="68580" marR="68580" marT="0" marB="0"/>
                </a:tc>
                <a:tc>
                  <a:txBody>
                    <a:bodyPr/>
                    <a:lstStyle/>
                    <a:p>
                      <a:pPr algn="ctr">
                        <a:spcAft>
                          <a:spcPts val="0"/>
                        </a:spcAft>
                      </a:pPr>
                      <a:r>
                        <a:rPr lang="nl-NL" sz="1100" dirty="0">
                          <a:latin typeface="Arial"/>
                          <a:ea typeface="Cambria"/>
                          <a:cs typeface="Arial"/>
                        </a:rPr>
                        <a:t>130</a:t>
                      </a:r>
                    </a:p>
                  </a:txBody>
                  <a:tcPr marL="68580" marR="68580" marT="0" marB="0"/>
                </a:tc>
                <a:extLst>
                  <a:ext uri="{0D108BD9-81ED-4DB2-BD59-A6C34878D82A}">
                    <a16:rowId xmlns:a16="http://schemas.microsoft.com/office/drawing/2014/main" val="10011"/>
                  </a:ext>
                </a:extLst>
              </a:tr>
              <a:tr h="405581">
                <a:tc gridSpan="2">
                  <a:txBody>
                    <a:bodyPr/>
                    <a:lstStyle/>
                    <a:p>
                      <a:pPr>
                        <a:spcAft>
                          <a:spcPts val="0"/>
                        </a:spcAft>
                      </a:pPr>
                      <a:r>
                        <a:rPr lang="nl-NL" sz="1100" b="1" dirty="0">
                          <a:latin typeface="Arial"/>
                          <a:ea typeface="Cambria"/>
                          <a:cs typeface="Arial"/>
                        </a:rPr>
                        <a:t>totale afname</a:t>
                      </a:r>
                    </a:p>
                  </a:txBody>
                  <a:tcPr marL="68580" marR="68580" marT="0" marB="0"/>
                </a:tc>
                <a:tc hMerge="1">
                  <a:txBody>
                    <a:bodyPr/>
                    <a:lstStyle/>
                    <a:p>
                      <a:endParaRPr lang="nl-NL"/>
                    </a:p>
                  </a:txBody>
                  <a:tcPr/>
                </a:tc>
                <a:tc>
                  <a:txBody>
                    <a:bodyPr/>
                    <a:lstStyle/>
                    <a:p>
                      <a:pPr algn="ctr">
                        <a:spcAft>
                          <a:spcPts val="0"/>
                        </a:spcAft>
                      </a:pPr>
                      <a:r>
                        <a:rPr lang="nl-NL" sz="1100" dirty="0">
                          <a:latin typeface="Arial"/>
                          <a:ea typeface="Cambria"/>
                          <a:cs typeface="Arial"/>
                        </a:rPr>
                        <a:t>615</a:t>
                      </a:r>
                    </a:p>
                  </a:txBody>
                  <a:tcPr marL="68580" marR="68580" marT="0" marB="0"/>
                </a:tc>
                <a:tc>
                  <a:txBody>
                    <a:bodyPr/>
                    <a:lstStyle/>
                    <a:p>
                      <a:pPr>
                        <a:spcAft>
                          <a:spcPts val="0"/>
                        </a:spcAft>
                      </a:pP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458</a:t>
                      </a:r>
                    </a:p>
                  </a:txBody>
                  <a:tcPr marL="68580" marR="68580" marT="0" marB="0"/>
                </a:tc>
                <a:tc>
                  <a:txBody>
                    <a:bodyPr/>
                    <a:lstStyle/>
                    <a:p>
                      <a:pPr algn="ctr">
                        <a:spcAft>
                          <a:spcPts val="0"/>
                        </a:spcAft>
                      </a:pPr>
                      <a:r>
                        <a:rPr lang="nl-NL" sz="1100" dirty="0">
                          <a:latin typeface="Arial"/>
                          <a:ea typeface="Cambria"/>
                          <a:cs typeface="Arial"/>
                        </a:rPr>
                        <a:t>1073</a:t>
                      </a:r>
                    </a:p>
                  </a:txBody>
                  <a:tcPr marL="68580" marR="68580" marT="0" marB="0"/>
                </a:tc>
                <a:extLst>
                  <a:ext uri="{0D108BD9-81ED-4DB2-BD59-A6C34878D82A}">
                    <a16:rowId xmlns:a16="http://schemas.microsoft.com/office/drawing/2014/main" val="10012"/>
                  </a:ext>
                </a:extLst>
              </a:tr>
              <a:tr h="405581">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100" b="1" dirty="0">
                          <a:latin typeface="Arial"/>
                          <a:ea typeface="Cambria"/>
                          <a:cs typeface="Arial"/>
                        </a:rPr>
                        <a:t>gemiddelde afname per jaar (absoluut)</a:t>
                      </a:r>
                      <a:endParaRPr lang="nl-NL" sz="1100" dirty="0">
                        <a:latin typeface="Arial"/>
                        <a:ea typeface="Cambria"/>
                        <a:cs typeface="Arial"/>
                      </a:endParaRPr>
                    </a:p>
                    <a:p>
                      <a:pPr>
                        <a:spcAft>
                          <a:spcPts val="0"/>
                        </a:spcAft>
                      </a:pPr>
                      <a:endParaRPr lang="nl-NL" sz="1100" dirty="0">
                        <a:latin typeface="Arial"/>
                        <a:ea typeface="Cambria"/>
                        <a:cs typeface="Arial"/>
                      </a:endParaRPr>
                    </a:p>
                  </a:txBody>
                  <a:tcPr marL="68580" marR="68580" marT="0" marB="0"/>
                </a:tc>
                <a:tc hMerge="1">
                  <a:txBody>
                    <a:bodyPr/>
                    <a:lstStyle/>
                    <a:p>
                      <a:endParaRPr lang="nl-NL"/>
                    </a:p>
                  </a:txBody>
                  <a:tcPr/>
                </a:tc>
                <a:tc>
                  <a:txBody>
                    <a:bodyPr/>
                    <a:lstStyle/>
                    <a:p>
                      <a:pPr algn="ctr">
                        <a:spcAft>
                          <a:spcPts val="0"/>
                        </a:spcAft>
                      </a:pPr>
                      <a:r>
                        <a:rPr lang="nl-NL" sz="1100" b="1" u="sng" dirty="0">
                          <a:solidFill>
                            <a:srgbClr val="FF0000"/>
                          </a:solidFill>
                          <a:latin typeface="Arial"/>
                          <a:ea typeface="Cambria"/>
                          <a:cs typeface="Arial"/>
                        </a:rPr>
                        <a:t>68</a:t>
                      </a:r>
                    </a:p>
                  </a:txBody>
                  <a:tcPr marL="68580" marR="68580" marT="0" marB="0"/>
                </a:tc>
                <a:tc>
                  <a:txBody>
                    <a:bodyPr/>
                    <a:lstStyle/>
                    <a:p>
                      <a:pPr>
                        <a:spcAft>
                          <a:spcPts val="0"/>
                        </a:spcAft>
                      </a:pPr>
                      <a:endParaRPr lang="nl-NL" sz="1100" dirty="0">
                        <a:latin typeface="Arial"/>
                        <a:ea typeface="Cambria"/>
                        <a:cs typeface="Arial"/>
                      </a:endParaRP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51</a:t>
                      </a: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119</a:t>
                      </a:r>
                    </a:p>
                  </a:txBody>
                  <a:tcPr marL="68580" marR="68580" marT="0" marB="0"/>
                </a:tc>
                <a:extLst>
                  <a:ext uri="{0D108BD9-81ED-4DB2-BD59-A6C34878D82A}">
                    <a16:rowId xmlns:a16="http://schemas.microsoft.com/office/drawing/2014/main" val="1001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92580" y="274639"/>
            <a:ext cx="8975421" cy="516670"/>
          </a:xfrm>
        </p:spPr>
        <p:txBody>
          <a:bodyPr>
            <a:normAutofit fontScale="90000"/>
          </a:bodyPr>
          <a:lstStyle/>
          <a:p>
            <a:r>
              <a:rPr lang="nl-NL" sz="3200" dirty="0">
                <a:latin typeface="Arial"/>
                <a:cs typeface="Arial"/>
              </a:rPr>
              <a:t>Verandering 2014-2019 per leeftijdsgroep</a:t>
            </a:r>
            <a:br>
              <a:rPr lang="nl-NL" sz="3200" dirty="0">
                <a:latin typeface="Arial"/>
                <a:cs typeface="Arial"/>
              </a:rPr>
            </a:br>
            <a:r>
              <a:rPr lang="nl-NL" sz="3200" dirty="0" err="1">
                <a:latin typeface="Arial"/>
                <a:cs typeface="Arial"/>
              </a:rPr>
              <a:t>afd.</a:t>
            </a:r>
            <a:r>
              <a:rPr lang="nl-NL" sz="3200" dirty="0">
                <a:latin typeface="Arial"/>
                <a:cs typeface="Arial"/>
              </a:rPr>
              <a:t> 10 versus </a:t>
            </a:r>
            <a:r>
              <a:rPr lang="nl-NL" sz="3200" dirty="0" err="1">
                <a:latin typeface="Arial"/>
                <a:cs typeface="Arial"/>
              </a:rPr>
              <a:t>afd.</a:t>
            </a:r>
            <a:r>
              <a:rPr lang="nl-NL" sz="3200" dirty="0">
                <a:latin typeface="Arial"/>
                <a:cs typeface="Arial"/>
              </a:rPr>
              <a:t> 11</a:t>
            </a:r>
          </a:p>
        </p:txBody>
      </p:sp>
      <p:graphicFrame>
        <p:nvGraphicFramePr>
          <p:cNvPr id="4" name="Tijdelijke aanduiding voor inhoud 3"/>
          <p:cNvGraphicFramePr>
            <a:graphicFrameLocks noGrp="1"/>
          </p:cNvGraphicFramePr>
          <p:nvPr>
            <p:ph idx="1"/>
          </p:nvPr>
        </p:nvGraphicFramePr>
        <p:xfrm>
          <a:off x="1981201" y="1213948"/>
          <a:ext cx="8229599" cy="5129784"/>
        </p:xfrm>
        <a:graphic>
          <a:graphicData uri="http://schemas.openxmlformats.org/drawingml/2006/table">
            <a:tbl>
              <a:tblPr firstRow="1" bandRow="1">
                <a:tableStyleId>{5C22544A-7EE6-4342-B048-85BDC9FD1C3A}</a:tableStyleId>
              </a:tblPr>
              <a:tblGrid>
                <a:gridCol w="1175657">
                  <a:extLst>
                    <a:ext uri="{9D8B030D-6E8A-4147-A177-3AD203B41FA5}">
                      <a16:colId xmlns:a16="http://schemas.microsoft.com/office/drawing/2014/main" val="20000"/>
                    </a:ext>
                  </a:extLst>
                </a:gridCol>
                <a:gridCol w="1175657">
                  <a:extLst>
                    <a:ext uri="{9D8B030D-6E8A-4147-A177-3AD203B41FA5}">
                      <a16:colId xmlns:a16="http://schemas.microsoft.com/office/drawing/2014/main" val="20001"/>
                    </a:ext>
                  </a:extLst>
                </a:gridCol>
                <a:gridCol w="1175657">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175657">
                  <a:extLst>
                    <a:ext uri="{9D8B030D-6E8A-4147-A177-3AD203B41FA5}">
                      <a16:colId xmlns:a16="http://schemas.microsoft.com/office/drawing/2014/main" val="20004"/>
                    </a:ext>
                  </a:extLst>
                </a:gridCol>
                <a:gridCol w="1175657">
                  <a:extLst>
                    <a:ext uri="{9D8B030D-6E8A-4147-A177-3AD203B41FA5}">
                      <a16:colId xmlns:a16="http://schemas.microsoft.com/office/drawing/2014/main" val="20005"/>
                    </a:ext>
                  </a:extLst>
                </a:gridCol>
                <a:gridCol w="1175657">
                  <a:extLst>
                    <a:ext uri="{9D8B030D-6E8A-4147-A177-3AD203B41FA5}">
                      <a16:colId xmlns:a16="http://schemas.microsoft.com/office/drawing/2014/main" val="20006"/>
                    </a:ext>
                  </a:extLst>
                </a:gridCol>
              </a:tblGrid>
              <a:tr h="210312">
                <a:tc>
                  <a:txBody>
                    <a:bodyPr/>
                    <a:lstStyle/>
                    <a:p>
                      <a:pPr algn="ctr">
                        <a:spcAft>
                          <a:spcPts val="0"/>
                        </a:spcAft>
                      </a:pPr>
                      <a:endParaRPr lang="nl-NL" sz="1200" dirty="0">
                        <a:latin typeface="Times New Roman"/>
                        <a:ea typeface="Cambria"/>
                        <a:cs typeface="Times New Roman"/>
                      </a:endParaRPr>
                    </a:p>
                  </a:txBody>
                  <a:tcPr marL="68580" marR="68580" marT="0" marB="0"/>
                </a:tc>
                <a:tc gridSpan="3">
                  <a:txBody>
                    <a:bodyPr/>
                    <a:lstStyle/>
                    <a:p>
                      <a:pPr algn="ctr">
                        <a:spcAft>
                          <a:spcPts val="0"/>
                        </a:spcAft>
                      </a:pPr>
                      <a:r>
                        <a:rPr lang="nl-NL" sz="1100" dirty="0">
                          <a:latin typeface="Arial"/>
                          <a:ea typeface="Cambria"/>
                          <a:cs typeface="Arial"/>
                        </a:rPr>
                        <a:t>afdeling 10</a:t>
                      </a:r>
                    </a:p>
                  </a:txBody>
                  <a:tcPr marL="68580" marR="68580" marT="0" marB="0"/>
                </a:tc>
                <a:tc hMerge="1">
                  <a:txBody>
                    <a:bodyPr/>
                    <a:lstStyle/>
                    <a:p>
                      <a:pPr algn="ctr">
                        <a:spcAft>
                          <a:spcPts val="0"/>
                        </a:spcAft>
                      </a:pPr>
                      <a:endParaRPr lang="nl-NL" sz="1200" dirty="0">
                        <a:latin typeface="Times New Roman"/>
                        <a:ea typeface="Cambria"/>
                        <a:cs typeface="Times New Roman"/>
                      </a:endParaRPr>
                    </a:p>
                  </a:txBody>
                  <a:tcPr marL="68580" marR="68580" marT="0" marB="0"/>
                </a:tc>
                <a:tc hMerge="1">
                  <a:txBody>
                    <a:bodyPr/>
                    <a:lstStyle/>
                    <a:p>
                      <a:pPr algn="ctr">
                        <a:spcAft>
                          <a:spcPts val="0"/>
                        </a:spcAft>
                      </a:pPr>
                      <a:endParaRPr lang="nl-NL" sz="1200" dirty="0">
                        <a:latin typeface="Times New Roman"/>
                        <a:ea typeface="Cambria"/>
                        <a:cs typeface="Times New Roman"/>
                      </a:endParaRPr>
                    </a:p>
                  </a:txBody>
                  <a:tcPr marL="68580" marR="68580" marT="0" marB="0"/>
                </a:tc>
                <a:tc gridSpan="3">
                  <a:txBody>
                    <a:bodyPr/>
                    <a:lstStyle/>
                    <a:p>
                      <a:pPr algn="ctr">
                        <a:spcAft>
                          <a:spcPts val="0"/>
                        </a:spcAft>
                      </a:pPr>
                      <a:r>
                        <a:rPr lang="nl-NL" sz="1100" dirty="0">
                          <a:latin typeface="Arial"/>
                          <a:ea typeface="Cambria"/>
                          <a:cs typeface="Arial"/>
                        </a:rPr>
                        <a:t>afdeling 11</a:t>
                      </a:r>
                    </a:p>
                  </a:txBody>
                  <a:tcPr marL="68580" marR="68580" marT="0" marB="0"/>
                </a:tc>
                <a:tc hMerge="1">
                  <a:txBody>
                    <a:bodyPr/>
                    <a:lstStyle/>
                    <a:p>
                      <a:endParaRPr lang="nl-NL"/>
                    </a:p>
                  </a:txBody>
                  <a:tcPr/>
                </a:tc>
                <a:tc hMerge="1">
                  <a:txBody>
                    <a:bodyPr/>
                    <a:lstStyle/>
                    <a:p>
                      <a:pPr algn="ctr">
                        <a:spcAft>
                          <a:spcPts val="0"/>
                        </a:spcAft>
                      </a:pPr>
                      <a:endParaRPr lang="nl-NL" sz="1200" dirty="0">
                        <a:latin typeface="Times New Roman"/>
                        <a:ea typeface="Cambria"/>
                        <a:cs typeface="Times New Roman"/>
                      </a:endParaRPr>
                    </a:p>
                  </a:txBody>
                  <a:tcPr marL="68580" marR="68580" marT="0" marB="0"/>
                </a:tc>
                <a:extLst>
                  <a:ext uri="{0D108BD9-81ED-4DB2-BD59-A6C34878D82A}">
                    <a16:rowId xmlns:a16="http://schemas.microsoft.com/office/drawing/2014/main" val="10000"/>
                  </a:ext>
                </a:extLst>
              </a:tr>
              <a:tr h="210312">
                <a:tc rowSpan="2">
                  <a:txBody>
                    <a:bodyPr/>
                    <a:lstStyle/>
                    <a:p>
                      <a:pPr algn="ctr">
                        <a:spcAft>
                          <a:spcPts val="0"/>
                        </a:spcAft>
                      </a:pPr>
                      <a:r>
                        <a:rPr lang="nl-NL" sz="1100" b="1" dirty="0" err="1">
                          <a:latin typeface="Arial"/>
                          <a:ea typeface="Cambria"/>
                          <a:cs typeface="Times New Roman"/>
                        </a:rPr>
                        <a:t>leeftijds</a:t>
                      </a:r>
                      <a:r>
                        <a:rPr lang="nl-NL" sz="1100" b="1" dirty="0">
                          <a:latin typeface="Arial"/>
                          <a:ea typeface="Cambria"/>
                          <a:cs typeface="Times New Roman"/>
                        </a:rPr>
                        <a:t>-</a:t>
                      </a:r>
                      <a:endParaRPr lang="nl-NL" sz="1200" dirty="0">
                        <a:latin typeface="Times New Roman"/>
                        <a:ea typeface="Cambria"/>
                        <a:cs typeface="Times New Roman"/>
                      </a:endParaRPr>
                    </a:p>
                    <a:p>
                      <a:pPr algn="ctr">
                        <a:spcAft>
                          <a:spcPts val="0"/>
                        </a:spcAft>
                      </a:pPr>
                      <a:r>
                        <a:rPr lang="nl-NL" sz="1100" b="1" dirty="0">
                          <a:latin typeface="Arial"/>
                          <a:ea typeface="Cambria"/>
                          <a:cs typeface="Times New Roman"/>
                        </a:rPr>
                        <a:t>groep</a:t>
                      </a:r>
                    </a:p>
                    <a:p>
                      <a:pPr algn="ctr">
                        <a:spcAft>
                          <a:spcPts val="0"/>
                        </a:spcAft>
                      </a:pPr>
                      <a:r>
                        <a:rPr lang="nl-NL" sz="1100" b="1" dirty="0">
                          <a:latin typeface="Arial"/>
                          <a:ea typeface="Cambria"/>
                          <a:cs typeface="Times New Roman"/>
                        </a:rPr>
                        <a:t>2019</a:t>
                      </a:r>
                      <a:endParaRPr lang="nl-NL" sz="1200" dirty="0">
                        <a:latin typeface="Times New Roman"/>
                        <a:ea typeface="Cambria"/>
                        <a:cs typeface="Times New Roman"/>
                      </a:endParaRPr>
                    </a:p>
                  </a:txBody>
                  <a:tcPr marL="68580" marR="68580" marT="0" marB="0"/>
                </a:tc>
                <a:tc gridSpan="2">
                  <a:txBody>
                    <a:bodyPr/>
                    <a:lstStyle/>
                    <a:p>
                      <a:pPr algn="ctr">
                        <a:spcAft>
                          <a:spcPts val="0"/>
                        </a:spcAft>
                      </a:pPr>
                      <a:r>
                        <a:rPr lang="nl-NL" sz="1100" b="1" dirty="0">
                          <a:latin typeface="Arial"/>
                          <a:ea typeface="Cambria"/>
                          <a:cs typeface="Times New Roman"/>
                        </a:rPr>
                        <a:t>verschil 2019 - 2014</a:t>
                      </a:r>
                      <a:endParaRPr lang="nl-NL" sz="1200" dirty="0">
                        <a:latin typeface="Times New Roman"/>
                        <a:ea typeface="Cambria"/>
                        <a:cs typeface="Times New Roman"/>
                      </a:endParaRPr>
                    </a:p>
                  </a:txBody>
                  <a:tcPr marL="68580" marR="68580" marT="0" marB="0"/>
                </a:tc>
                <a:tc hMerge="1">
                  <a:txBody>
                    <a:bodyPr/>
                    <a:lstStyle/>
                    <a:p>
                      <a:endParaRPr lang="nl-NL"/>
                    </a:p>
                  </a:txBody>
                  <a:tcPr/>
                </a:tc>
                <a:tc rowSpan="2">
                  <a:txBody>
                    <a:bodyPr/>
                    <a:lstStyle/>
                    <a:p>
                      <a:pPr algn="ctr">
                        <a:spcAft>
                          <a:spcPts val="0"/>
                        </a:spcAft>
                      </a:pPr>
                      <a:r>
                        <a:rPr lang="nl-NL" sz="1100" b="1">
                          <a:latin typeface="Arial"/>
                          <a:ea typeface="Cambria"/>
                          <a:cs typeface="Times New Roman"/>
                        </a:rPr>
                        <a:t>aandeel (%)</a:t>
                      </a:r>
                      <a:endParaRPr lang="nl-NL" sz="1200">
                        <a:latin typeface="Times New Roman"/>
                        <a:ea typeface="Cambria"/>
                        <a:cs typeface="Times New Roman"/>
                      </a:endParaRPr>
                    </a:p>
                    <a:p>
                      <a:pPr algn="ctr">
                        <a:spcAft>
                          <a:spcPts val="0"/>
                        </a:spcAft>
                      </a:pPr>
                      <a:r>
                        <a:rPr lang="nl-NL" sz="1100" b="1">
                          <a:latin typeface="Arial"/>
                          <a:ea typeface="Cambria"/>
                          <a:cs typeface="Times New Roman"/>
                        </a:rPr>
                        <a:t>in totale</a:t>
                      </a:r>
                      <a:endParaRPr lang="nl-NL" sz="1200">
                        <a:latin typeface="Times New Roman"/>
                        <a:ea typeface="Cambria"/>
                        <a:cs typeface="Times New Roman"/>
                      </a:endParaRPr>
                    </a:p>
                    <a:p>
                      <a:pPr algn="ctr">
                        <a:spcAft>
                          <a:spcPts val="0"/>
                        </a:spcAft>
                      </a:pPr>
                      <a:r>
                        <a:rPr lang="nl-NL" sz="1100" b="1">
                          <a:latin typeface="Arial"/>
                          <a:ea typeface="Cambria"/>
                          <a:cs typeface="Times New Roman"/>
                        </a:rPr>
                        <a:t>afname</a:t>
                      </a:r>
                      <a:endParaRPr lang="nl-NL" sz="1200">
                        <a:latin typeface="Times New Roman"/>
                        <a:ea typeface="Cambria"/>
                        <a:cs typeface="Times New Roman"/>
                      </a:endParaRPr>
                    </a:p>
                  </a:txBody>
                  <a:tcPr marL="68580" marR="68580" marT="0" marB="0"/>
                </a:tc>
                <a:tc gridSpan="2">
                  <a:txBody>
                    <a:bodyPr/>
                    <a:lstStyle/>
                    <a:p>
                      <a:pPr algn="ctr">
                        <a:spcAft>
                          <a:spcPts val="0"/>
                        </a:spcAft>
                      </a:pPr>
                      <a:r>
                        <a:rPr lang="nl-NL" sz="1100" b="1" dirty="0">
                          <a:latin typeface="Arial"/>
                          <a:ea typeface="Cambria"/>
                          <a:cs typeface="Times New Roman"/>
                        </a:rPr>
                        <a:t>verschil 2019 - 2014</a:t>
                      </a:r>
                      <a:endParaRPr lang="nl-NL" sz="1200" dirty="0">
                        <a:latin typeface="Times New Roman"/>
                        <a:ea typeface="Cambria"/>
                        <a:cs typeface="Times New Roman"/>
                      </a:endParaRPr>
                    </a:p>
                  </a:txBody>
                  <a:tcPr marL="68580" marR="68580" marT="0" marB="0"/>
                </a:tc>
                <a:tc hMerge="1">
                  <a:txBody>
                    <a:bodyPr/>
                    <a:lstStyle/>
                    <a:p>
                      <a:endParaRPr lang="nl-NL"/>
                    </a:p>
                  </a:txBody>
                  <a:tcPr/>
                </a:tc>
                <a:tc rowSpan="2">
                  <a:txBody>
                    <a:bodyPr/>
                    <a:lstStyle/>
                    <a:p>
                      <a:pPr algn="ctr">
                        <a:spcAft>
                          <a:spcPts val="0"/>
                        </a:spcAft>
                      </a:pPr>
                      <a:r>
                        <a:rPr lang="nl-NL" sz="1100" b="1">
                          <a:latin typeface="Arial"/>
                          <a:ea typeface="Cambria"/>
                          <a:cs typeface="Times New Roman"/>
                        </a:rPr>
                        <a:t>aandeel (%)</a:t>
                      </a:r>
                      <a:endParaRPr lang="nl-NL" sz="1200">
                        <a:latin typeface="Times New Roman"/>
                        <a:ea typeface="Cambria"/>
                        <a:cs typeface="Times New Roman"/>
                      </a:endParaRPr>
                    </a:p>
                    <a:p>
                      <a:pPr algn="ctr">
                        <a:spcAft>
                          <a:spcPts val="0"/>
                        </a:spcAft>
                      </a:pPr>
                      <a:r>
                        <a:rPr lang="nl-NL" sz="1100" b="1">
                          <a:latin typeface="Arial"/>
                          <a:ea typeface="Cambria"/>
                          <a:cs typeface="Times New Roman"/>
                        </a:rPr>
                        <a:t>in totale</a:t>
                      </a:r>
                      <a:endParaRPr lang="nl-NL" sz="1200">
                        <a:latin typeface="Times New Roman"/>
                        <a:ea typeface="Cambria"/>
                        <a:cs typeface="Times New Roman"/>
                      </a:endParaRPr>
                    </a:p>
                    <a:p>
                      <a:pPr algn="ctr">
                        <a:spcAft>
                          <a:spcPts val="0"/>
                        </a:spcAft>
                      </a:pPr>
                      <a:r>
                        <a:rPr lang="nl-NL" sz="1100" b="1">
                          <a:latin typeface="Arial"/>
                          <a:ea typeface="Cambria"/>
                          <a:cs typeface="Times New Roman"/>
                        </a:rPr>
                        <a:t>afname</a:t>
                      </a: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01"/>
                  </a:ext>
                </a:extLst>
              </a:tr>
              <a:tr h="210312">
                <a:tc vMerge="1">
                  <a:txBody>
                    <a:bodyPr/>
                    <a:lstStyle/>
                    <a:p>
                      <a:endParaRPr lang="nl-NL"/>
                    </a:p>
                  </a:txBody>
                  <a:tcPr/>
                </a:tc>
                <a:tc>
                  <a:txBody>
                    <a:bodyPr/>
                    <a:lstStyle/>
                    <a:p>
                      <a:pPr algn="ctr">
                        <a:spcAft>
                          <a:spcPts val="0"/>
                        </a:spcAft>
                      </a:pPr>
                      <a:r>
                        <a:rPr lang="nl-NL" sz="1100" b="1" dirty="0">
                          <a:latin typeface="Arial"/>
                          <a:ea typeface="Cambria"/>
                          <a:cs typeface="Times New Roman"/>
                        </a:rPr>
                        <a:t>aantal</a:t>
                      </a: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dirty="0">
                          <a:latin typeface="Arial"/>
                          <a:ea typeface="Cambria"/>
                          <a:cs typeface="Times New Roman"/>
                        </a:rPr>
                        <a:t>%</a:t>
                      </a:r>
                      <a:endParaRPr lang="nl-NL" sz="1200" dirty="0">
                        <a:latin typeface="Times New Roman"/>
                        <a:ea typeface="Cambria"/>
                        <a:cs typeface="Times New Roman"/>
                      </a:endParaRPr>
                    </a:p>
                  </a:txBody>
                  <a:tcPr marL="68580" marR="68580" marT="0" marB="0"/>
                </a:tc>
                <a:tc vMerge="1">
                  <a:txBody>
                    <a:bodyPr/>
                    <a:lstStyle/>
                    <a:p>
                      <a:endParaRPr lang="nl-NL"/>
                    </a:p>
                  </a:txBody>
                  <a:tcPr/>
                </a:tc>
                <a:tc>
                  <a:txBody>
                    <a:bodyPr/>
                    <a:lstStyle/>
                    <a:p>
                      <a:pPr algn="ctr">
                        <a:spcAft>
                          <a:spcPts val="0"/>
                        </a:spcAft>
                      </a:pPr>
                      <a:r>
                        <a:rPr lang="nl-NL" sz="1100" b="1" dirty="0">
                          <a:latin typeface="Arial"/>
                          <a:ea typeface="Cambria"/>
                          <a:cs typeface="Times New Roman"/>
                        </a:rPr>
                        <a:t>aantal</a:t>
                      </a: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dirty="0">
                          <a:latin typeface="Arial"/>
                          <a:ea typeface="Cambria"/>
                          <a:cs typeface="Times New Roman"/>
                        </a:rPr>
                        <a:t>%</a:t>
                      </a:r>
                      <a:endParaRPr lang="nl-NL" sz="1200" dirty="0">
                        <a:latin typeface="Times New Roman"/>
                        <a:ea typeface="Cambria"/>
                        <a:cs typeface="Times New Roman"/>
                      </a:endParaRPr>
                    </a:p>
                  </a:txBody>
                  <a:tcPr marL="68580" marR="68580" marT="0" marB="0"/>
                </a:tc>
                <a:tc vMerge="1">
                  <a:txBody>
                    <a:bodyPr/>
                    <a:lstStyle/>
                    <a:p>
                      <a:endParaRPr lang="nl-NL"/>
                    </a:p>
                  </a:txBody>
                  <a:tcPr/>
                </a:tc>
                <a:extLst>
                  <a:ext uri="{0D108BD9-81ED-4DB2-BD59-A6C34878D82A}">
                    <a16:rowId xmlns:a16="http://schemas.microsoft.com/office/drawing/2014/main" val="10002"/>
                  </a:ext>
                </a:extLst>
              </a:tr>
              <a:tr h="210312">
                <a:tc>
                  <a:txBody>
                    <a:bodyPr/>
                    <a:lstStyle/>
                    <a:p>
                      <a:pPr algn="ctr">
                        <a:spcAft>
                          <a:spcPts val="0"/>
                        </a:spcAft>
                      </a:pPr>
                      <a:r>
                        <a:rPr lang="nl-NL" sz="1100" dirty="0">
                          <a:latin typeface="Arial"/>
                          <a:ea typeface="Cambria"/>
                          <a:cs typeface="Times New Roman"/>
                        </a:rPr>
                        <a:t>0-4</a:t>
                      </a: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dirty="0">
                          <a:latin typeface="Arial"/>
                          <a:ea typeface="Cambria"/>
                          <a:cs typeface="Times New Roman"/>
                        </a:rPr>
                        <a:t>+1</a:t>
                      </a:r>
                      <a:endParaRPr lang="nl-NL" sz="1200" dirty="0">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+7</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03"/>
                  </a:ext>
                </a:extLst>
              </a:tr>
              <a:tr h="210312">
                <a:tc>
                  <a:txBody>
                    <a:bodyPr/>
                    <a:lstStyle/>
                    <a:p>
                      <a:pPr algn="ctr">
                        <a:spcAft>
                          <a:spcPts val="0"/>
                        </a:spcAft>
                      </a:pPr>
                      <a:r>
                        <a:rPr lang="nl-NL" sz="1100">
                          <a:latin typeface="Arial"/>
                          <a:ea typeface="Cambria"/>
                          <a:cs typeface="Times New Roman"/>
                        </a:rPr>
                        <a:t>5-9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+8</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+21</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04"/>
                  </a:ext>
                </a:extLst>
              </a:tr>
              <a:tr h="210312">
                <a:tc>
                  <a:txBody>
                    <a:bodyPr/>
                    <a:lstStyle/>
                    <a:p>
                      <a:pPr algn="ctr">
                        <a:spcAft>
                          <a:spcPts val="0"/>
                        </a:spcAft>
                      </a:pPr>
                      <a:r>
                        <a:rPr lang="nl-NL" sz="1100">
                          <a:latin typeface="Arial"/>
                          <a:ea typeface="Cambria"/>
                          <a:cs typeface="Times New Roman"/>
                        </a:rPr>
                        <a:t>10-14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+10</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+25</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05"/>
                  </a:ext>
                </a:extLst>
              </a:tr>
              <a:tr h="210312">
                <a:tc>
                  <a:txBody>
                    <a:bodyPr/>
                    <a:lstStyle/>
                    <a:p>
                      <a:pPr algn="ctr">
                        <a:spcAft>
                          <a:spcPts val="0"/>
                        </a:spcAft>
                      </a:pPr>
                      <a:r>
                        <a:rPr lang="nl-NL" sz="1100">
                          <a:latin typeface="Arial"/>
                          <a:ea typeface="Cambria"/>
                          <a:cs typeface="Times New Roman"/>
                        </a:rPr>
                        <a:t>15-19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-3</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-16</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-39</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06"/>
                  </a:ext>
                </a:extLst>
              </a:tr>
              <a:tr h="210312">
                <a:tc>
                  <a:txBody>
                    <a:bodyPr/>
                    <a:lstStyle/>
                    <a:p>
                      <a:pPr algn="ctr">
                        <a:spcAft>
                          <a:spcPts val="0"/>
                        </a:spcAft>
                      </a:pPr>
                      <a:r>
                        <a:rPr lang="nl-NL" sz="1100">
                          <a:latin typeface="Arial"/>
                          <a:ea typeface="Cambria"/>
                          <a:cs typeface="Times New Roman"/>
                        </a:rPr>
                        <a:t>20-24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-10</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-24</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008000"/>
                          </a:solidFill>
                          <a:latin typeface="Arial"/>
                          <a:ea typeface="Cambria"/>
                          <a:cs typeface="Times New Roman"/>
                        </a:rPr>
                        <a:t>+5</a:t>
                      </a:r>
                      <a:endParaRPr lang="nl-NL" sz="1200" b="1" i="1" dirty="0">
                        <a:solidFill>
                          <a:srgbClr val="008000"/>
                        </a:solidFill>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008000"/>
                          </a:solidFill>
                          <a:latin typeface="Arial"/>
                          <a:ea typeface="Cambria"/>
                          <a:cs typeface="Times New Roman"/>
                        </a:rPr>
                        <a:t>+17</a:t>
                      </a:r>
                      <a:endParaRPr lang="nl-NL" sz="1200" b="1" i="1" dirty="0">
                        <a:solidFill>
                          <a:srgbClr val="008000"/>
                        </a:solidFill>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07"/>
                  </a:ext>
                </a:extLst>
              </a:tr>
              <a:tr h="210312">
                <a:tc>
                  <a:txBody>
                    <a:bodyPr/>
                    <a:lstStyle/>
                    <a:p>
                      <a:pPr algn="ctr">
                        <a:spcAft>
                          <a:spcPts val="0"/>
                        </a:spcAft>
                      </a:pPr>
                      <a:r>
                        <a:rPr lang="nl-NL" sz="1100">
                          <a:latin typeface="Arial"/>
                          <a:ea typeface="Cambria"/>
                          <a:cs typeface="Times New Roman"/>
                        </a:rPr>
                        <a:t>25-29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-5</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-18</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i="1">
                          <a:solidFill>
                            <a:srgbClr val="008000"/>
                          </a:solidFill>
                          <a:latin typeface="Arial"/>
                          <a:ea typeface="Cambria"/>
                          <a:cs typeface="Times New Roman"/>
                        </a:rPr>
                        <a:t>+21</a:t>
                      </a:r>
                      <a:endParaRPr lang="nl-NL" sz="1200" b="1" i="1">
                        <a:solidFill>
                          <a:srgbClr val="008000"/>
                        </a:solidFill>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008000"/>
                          </a:solidFill>
                          <a:latin typeface="Arial"/>
                          <a:ea typeface="Cambria"/>
                          <a:cs typeface="Times New Roman"/>
                        </a:rPr>
                        <a:t>+60</a:t>
                      </a:r>
                      <a:endParaRPr lang="nl-NL" sz="1200" b="1" i="1" dirty="0">
                        <a:solidFill>
                          <a:srgbClr val="008000"/>
                        </a:solidFill>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08"/>
                  </a:ext>
                </a:extLst>
              </a:tr>
              <a:tr h="210312">
                <a:tc>
                  <a:txBody>
                    <a:bodyPr/>
                    <a:lstStyle/>
                    <a:p>
                      <a:pPr algn="ctr">
                        <a:spcAft>
                          <a:spcPts val="0"/>
                        </a:spcAft>
                      </a:pPr>
                      <a:r>
                        <a:rPr lang="nl-NL" sz="1100">
                          <a:latin typeface="Arial"/>
                          <a:ea typeface="Cambria"/>
                          <a:cs typeface="Times New Roman"/>
                        </a:rPr>
                        <a:t>30-34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+13</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i="1">
                          <a:solidFill>
                            <a:srgbClr val="008000"/>
                          </a:solidFill>
                          <a:latin typeface="Arial"/>
                          <a:ea typeface="Cambria"/>
                          <a:cs typeface="Times New Roman"/>
                        </a:rPr>
                        <a:t>+8</a:t>
                      </a:r>
                      <a:endParaRPr lang="nl-NL" sz="1200" b="1" i="1">
                        <a:solidFill>
                          <a:srgbClr val="008000"/>
                        </a:solidFill>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008000"/>
                          </a:solidFill>
                          <a:latin typeface="Arial"/>
                          <a:ea typeface="Cambria"/>
                          <a:cs typeface="Times New Roman"/>
                        </a:rPr>
                        <a:t>+16</a:t>
                      </a:r>
                      <a:endParaRPr lang="nl-NL" sz="1200" b="1" i="1" dirty="0">
                        <a:solidFill>
                          <a:srgbClr val="008000"/>
                        </a:solidFill>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09"/>
                  </a:ext>
                </a:extLst>
              </a:tr>
              <a:tr h="210312">
                <a:tc>
                  <a:txBody>
                    <a:bodyPr/>
                    <a:lstStyle/>
                    <a:p>
                      <a:pPr algn="ctr">
                        <a:spcAft>
                          <a:spcPts val="0"/>
                        </a:spcAft>
                      </a:pPr>
                      <a:r>
                        <a:rPr lang="nl-NL" sz="1100">
                          <a:latin typeface="Arial"/>
                          <a:ea typeface="Cambria"/>
                          <a:cs typeface="Times New Roman"/>
                        </a:rPr>
                        <a:t>35-39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-5</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dirty="0">
                          <a:latin typeface="Arial"/>
                          <a:ea typeface="Cambria"/>
                          <a:cs typeface="Times New Roman"/>
                        </a:rPr>
                        <a:t>-9</a:t>
                      </a:r>
                      <a:endParaRPr lang="nl-NL" sz="1200" dirty="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i="1">
                          <a:solidFill>
                            <a:srgbClr val="008000"/>
                          </a:solidFill>
                          <a:latin typeface="Arial"/>
                          <a:ea typeface="Cambria"/>
                          <a:cs typeface="Times New Roman"/>
                        </a:rPr>
                        <a:t>+2</a:t>
                      </a:r>
                      <a:endParaRPr lang="nl-NL" sz="1200" b="1" i="1">
                        <a:solidFill>
                          <a:srgbClr val="008000"/>
                        </a:solidFill>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008000"/>
                          </a:solidFill>
                          <a:latin typeface="Arial"/>
                          <a:ea typeface="Cambria"/>
                          <a:cs typeface="Times New Roman"/>
                        </a:rPr>
                        <a:t>+3</a:t>
                      </a:r>
                      <a:endParaRPr lang="nl-NL" sz="1200" b="1" i="1" dirty="0">
                        <a:solidFill>
                          <a:srgbClr val="008000"/>
                        </a:solidFill>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10"/>
                  </a:ext>
                </a:extLst>
              </a:tr>
              <a:tr h="210312">
                <a:tc>
                  <a:txBody>
                    <a:bodyPr/>
                    <a:lstStyle/>
                    <a:p>
                      <a:pPr algn="ctr">
                        <a:spcAft>
                          <a:spcPts val="0"/>
                        </a:spcAft>
                      </a:pPr>
                      <a:r>
                        <a:rPr lang="nl-NL" sz="1100">
                          <a:latin typeface="Arial"/>
                          <a:ea typeface="Cambria"/>
                          <a:cs typeface="Times New Roman"/>
                        </a:rPr>
                        <a:t>40-44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0</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0</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008000"/>
                          </a:solidFill>
                          <a:latin typeface="Arial"/>
                          <a:ea typeface="Cambria"/>
                          <a:cs typeface="Times New Roman"/>
                        </a:rPr>
                        <a:t>+23</a:t>
                      </a:r>
                      <a:endParaRPr lang="nl-NL" sz="1200" b="1" i="1">
                        <a:solidFill>
                          <a:srgbClr val="008000"/>
                        </a:solidFill>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008000"/>
                          </a:solidFill>
                          <a:latin typeface="Arial"/>
                          <a:ea typeface="Cambria"/>
                          <a:cs typeface="Times New Roman"/>
                        </a:rPr>
                        <a:t>+31</a:t>
                      </a:r>
                      <a:endParaRPr lang="nl-NL" sz="1200" b="1" i="1" dirty="0">
                        <a:solidFill>
                          <a:srgbClr val="008000"/>
                        </a:solidFill>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11"/>
                  </a:ext>
                </a:extLst>
              </a:tr>
              <a:tr h="210312">
                <a:tc>
                  <a:txBody>
                    <a:bodyPr/>
                    <a:lstStyle/>
                    <a:p>
                      <a:pPr algn="ctr">
                        <a:spcAft>
                          <a:spcPts val="0"/>
                        </a:spcAft>
                      </a:pPr>
                      <a:r>
                        <a:rPr lang="nl-NL" sz="1100">
                          <a:latin typeface="Arial"/>
                          <a:ea typeface="Cambria"/>
                          <a:cs typeface="Times New Roman"/>
                        </a:rPr>
                        <a:t>45-49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-15</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-14</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i="1">
                          <a:solidFill>
                            <a:srgbClr val="008000"/>
                          </a:solidFill>
                          <a:latin typeface="Arial"/>
                          <a:ea typeface="Cambria"/>
                          <a:cs typeface="Times New Roman"/>
                        </a:rPr>
                        <a:t>+38</a:t>
                      </a:r>
                      <a:endParaRPr lang="nl-NL" sz="1200" b="1" i="1">
                        <a:solidFill>
                          <a:srgbClr val="008000"/>
                        </a:solidFill>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008000"/>
                          </a:solidFill>
                          <a:latin typeface="Arial"/>
                          <a:ea typeface="Cambria"/>
                          <a:cs typeface="Times New Roman"/>
                        </a:rPr>
                        <a:t>+33</a:t>
                      </a:r>
                      <a:endParaRPr lang="nl-NL" sz="1200" b="1" i="1" dirty="0">
                        <a:solidFill>
                          <a:srgbClr val="008000"/>
                        </a:solidFill>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12"/>
                  </a:ext>
                </a:extLst>
              </a:tr>
              <a:tr h="210312">
                <a:tc>
                  <a:txBody>
                    <a:bodyPr/>
                    <a:lstStyle/>
                    <a:p>
                      <a:pPr algn="ctr">
                        <a:spcAft>
                          <a:spcPts val="0"/>
                        </a:spcAft>
                      </a:pPr>
                      <a:r>
                        <a:rPr lang="nl-NL" sz="1100">
                          <a:latin typeface="Arial"/>
                          <a:ea typeface="Cambria"/>
                          <a:cs typeface="Times New Roman"/>
                        </a:rPr>
                        <a:t>50-54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dirty="0">
                          <a:latin typeface="Arial"/>
                          <a:ea typeface="Cambria"/>
                          <a:cs typeface="Times New Roman"/>
                        </a:rPr>
                        <a:t>-12</a:t>
                      </a:r>
                      <a:endParaRPr lang="nl-NL" sz="1200" dirty="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i="1">
                          <a:solidFill>
                            <a:srgbClr val="008000"/>
                          </a:solidFill>
                          <a:latin typeface="Arial"/>
                          <a:ea typeface="Cambria"/>
                          <a:cs typeface="Times New Roman"/>
                        </a:rPr>
                        <a:t>+14</a:t>
                      </a:r>
                      <a:endParaRPr lang="nl-NL" sz="1200" b="1" i="1">
                        <a:solidFill>
                          <a:srgbClr val="008000"/>
                        </a:solidFill>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008000"/>
                          </a:solidFill>
                          <a:latin typeface="Arial"/>
                          <a:ea typeface="Cambria"/>
                          <a:cs typeface="Times New Roman"/>
                        </a:rPr>
                        <a:t>+10</a:t>
                      </a:r>
                      <a:endParaRPr lang="nl-NL" sz="1200" b="1" i="1" dirty="0">
                        <a:solidFill>
                          <a:srgbClr val="008000"/>
                        </a:solidFill>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extLst>
                  <a:ext uri="{0D108BD9-81ED-4DB2-BD59-A6C34878D82A}">
                    <a16:rowId xmlns:a16="http://schemas.microsoft.com/office/drawing/2014/main" val="10013"/>
                  </a:ext>
                </a:extLst>
              </a:tr>
              <a:tr h="210312">
                <a:tc>
                  <a:txBody>
                    <a:bodyPr/>
                    <a:lstStyle/>
                    <a:p>
                      <a:pPr algn="ctr">
                        <a:spcAft>
                          <a:spcPts val="0"/>
                        </a:spcAft>
                      </a:pPr>
                      <a:r>
                        <a:rPr lang="nl-NL" sz="1100">
                          <a:latin typeface="Arial"/>
                          <a:ea typeface="Cambria"/>
                          <a:cs typeface="Times New Roman"/>
                        </a:rPr>
                        <a:t>55-59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-17</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dirty="0">
                          <a:latin typeface="Arial"/>
                          <a:ea typeface="Cambria"/>
                          <a:cs typeface="Times New Roman"/>
                        </a:rPr>
                        <a:t>-11</a:t>
                      </a:r>
                      <a:endParaRPr lang="nl-NL" sz="1200" dirty="0">
                        <a:latin typeface="Times New Roman"/>
                        <a:ea typeface="Cambria"/>
                        <a:cs typeface="Times New Roman"/>
                      </a:endParaRPr>
                    </a:p>
                  </a:txBody>
                  <a:tcPr marL="68580" marR="68580" marT="0" marB="0"/>
                </a:tc>
                <a:tc>
                  <a:txBody>
                    <a:bodyPr/>
                    <a:lstStyle/>
                    <a:p>
                      <a:pPr algn="ctr">
                        <a:spcAft>
                          <a:spcPts val="0"/>
                        </a:spcAft>
                      </a:pPr>
                      <a:endParaRPr lang="nl-NL" sz="1200">
                        <a:latin typeface="Times New Roman"/>
                        <a:ea typeface="Cambria"/>
                        <a:cs typeface="Times New Roman"/>
                      </a:endParaRPr>
                    </a:p>
                  </a:txBody>
                  <a:tcPr marL="68580" marR="68580" marT="0" marB="0"/>
                </a:tc>
                <a:tc>
                  <a:txBody>
                    <a:bodyPr/>
                    <a:lstStyle/>
                    <a:p>
                      <a:pPr algn="ctr">
                        <a:spcAft>
                          <a:spcPts val="0"/>
                        </a:spcAft>
                      </a:pPr>
                      <a:r>
                        <a:rPr lang="nl-NL" sz="1100" b="0" i="0" dirty="0">
                          <a:solidFill>
                            <a:schemeClr val="tx1"/>
                          </a:solidFill>
                          <a:latin typeface="Arial"/>
                          <a:ea typeface="Cambria"/>
                          <a:cs typeface="Times New Roman"/>
                        </a:rPr>
                        <a:t>-37</a:t>
                      </a:r>
                      <a:endParaRPr lang="nl-NL" sz="1200" b="0" i="0" dirty="0">
                        <a:solidFill>
                          <a:schemeClr val="tx1"/>
                        </a:solidFill>
                        <a:latin typeface="Times New Roman"/>
                        <a:ea typeface="Cambria"/>
                        <a:cs typeface="Times New Roman"/>
                      </a:endParaRPr>
                    </a:p>
                  </a:txBody>
                  <a:tcPr marL="68580" marR="68580" marT="0" marB="0"/>
                </a:tc>
                <a:tc>
                  <a:txBody>
                    <a:bodyPr/>
                    <a:lstStyle/>
                    <a:p>
                      <a:pPr algn="ctr">
                        <a:spcAft>
                          <a:spcPts val="0"/>
                        </a:spcAft>
                      </a:pPr>
                      <a:r>
                        <a:rPr lang="nl-NL" sz="1100" b="0" i="0" dirty="0">
                          <a:solidFill>
                            <a:schemeClr val="tx1"/>
                          </a:solidFill>
                          <a:latin typeface="Arial"/>
                          <a:ea typeface="Cambria"/>
                          <a:cs typeface="Times New Roman"/>
                        </a:rPr>
                        <a:t>-20</a:t>
                      </a:r>
                      <a:endParaRPr lang="nl-NL" sz="1200" b="0" i="0" dirty="0">
                        <a:solidFill>
                          <a:schemeClr val="tx1"/>
                        </a:solidFill>
                        <a:latin typeface="Times New Roman"/>
                        <a:ea typeface="Cambria"/>
                        <a:cs typeface="Times New Roman"/>
                      </a:endParaRPr>
                    </a:p>
                  </a:txBody>
                  <a:tcPr marL="68580" marR="68580" marT="0" marB="0"/>
                </a:tc>
                <a:tc>
                  <a:txBody>
                    <a:bodyPr/>
                    <a:lstStyle/>
                    <a:p>
                      <a:pPr algn="ctr">
                        <a:spcAft>
                          <a:spcPts val="0"/>
                        </a:spcAft>
                      </a:pPr>
                      <a:endParaRPr lang="nl-NL" sz="1100" dirty="0">
                        <a:latin typeface="Arial"/>
                        <a:ea typeface="Cambria"/>
                        <a:cs typeface="Times New Roman"/>
                      </a:endParaRPr>
                    </a:p>
                  </a:txBody>
                  <a:tcPr marL="68580" marR="68580" marT="0" marB="0"/>
                </a:tc>
                <a:extLst>
                  <a:ext uri="{0D108BD9-81ED-4DB2-BD59-A6C34878D82A}">
                    <a16:rowId xmlns:a16="http://schemas.microsoft.com/office/drawing/2014/main" val="10014"/>
                  </a:ext>
                </a:extLst>
              </a:tr>
              <a:tr h="210312">
                <a:tc>
                  <a:txBody>
                    <a:bodyPr/>
                    <a:lstStyle/>
                    <a:p>
                      <a:pPr algn="ctr">
                        <a:spcAft>
                          <a:spcPts val="0"/>
                        </a:spcAft>
                      </a:pPr>
                      <a:r>
                        <a:rPr lang="nl-NL" sz="1100">
                          <a:latin typeface="Arial"/>
                          <a:ea typeface="Cambria"/>
                          <a:cs typeface="Times New Roman"/>
                        </a:rPr>
                        <a:t>60-64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0" i="0" dirty="0">
                          <a:solidFill>
                            <a:schemeClr val="tx1"/>
                          </a:solidFill>
                          <a:latin typeface="Arial"/>
                          <a:ea typeface="Cambria"/>
                          <a:cs typeface="Times New Roman"/>
                        </a:rPr>
                        <a:t>-36</a:t>
                      </a:r>
                      <a:endParaRPr lang="nl-NL" sz="1200" b="0" i="0" dirty="0">
                        <a:solidFill>
                          <a:schemeClr val="tx1"/>
                        </a:solidFill>
                        <a:latin typeface="Times New Roman"/>
                        <a:ea typeface="Cambria"/>
                        <a:cs typeface="Times New Roman"/>
                      </a:endParaRPr>
                    </a:p>
                  </a:txBody>
                  <a:tcPr marL="68580" marR="68580" marT="0" marB="0"/>
                </a:tc>
                <a:tc>
                  <a:txBody>
                    <a:bodyPr/>
                    <a:lstStyle/>
                    <a:p>
                      <a:pPr algn="ctr">
                        <a:spcAft>
                          <a:spcPts val="0"/>
                        </a:spcAft>
                      </a:pPr>
                      <a:r>
                        <a:rPr lang="nl-NL" sz="1100" b="0" i="0">
                          <a:solidFill>
                            <a:schemeClr val="tx1"/>
                          </a:solidFill>
                          <a:latin typeface="Arial"/>
                          <a:ea typeface="Cambria"/>
                          <a:cs typeface="Times New Roman"/>
                        </a:rPr>
                        <a:t>-20</a:t>
                      </a:r>
                      <a:endParaRPr lang="nl-NL" sz="1200" b="0" i="0">
                        <a:solidFill>
                          <a:schemeClr val="tx1"/>
                        </a:solidFill>
                        <a:latin typeface="Times New Roman"/>
                        <a:ea typeface="Cambria"/>
                        <a:cs typeface="Times New Roman"/>
                      </a:endParaRPr>
                    </a:p>
                  </a:txBody>
                  <a:tcPr marL="68580" marR="68580" marT="0" marB="0"/>
                </a:tc>
                <a:tc>
                  <a:txBody>
                    <a:bodyPr/>
                    <a:lstStyle/>
                    <a:p>
                      <a:pPr algn="ctr">
                        <a:spcAft>
                          <a:spcPts val="0"/>
                        </a:spcAft>
                      </a:pPr>
                      <a:endParaRPr lang="nl-NL" sz="1200" b="0" i="0" dirty="0">
                        <a:solidFill>
                          <a:schemeClr val="tx1"/>
                        </a:solidFill>
                        <a:latin typeface="Times New Roman"/>
                        <a:ea typeface="Cambria"/>
                        <a:cs typeface="Times New Roman"/>
                      </a:endParaRPr>
                    </a:p>
                  </a:txBody>
                  <a:tcPr marL="68580" marR="68580" marT="0" marB="0"/>
                </a:tc>
                <a:tc>
                  <a:txBody>
                    <a:bodyPr/>
                    <a:lstStyle/>
                    <a:p>
                      <a:pPr algn="ctr">
                        <a:spcAft>
                          <a:spcPts val="0"/>
                        </a:spcAft>
                      </a:pPr>
                      <a:r>
                        <a:rPr lang="nl-NL" sz="1100" b="0" i="0" dirty="0">
                          <a:solidFill>
                            <a:srgbClr val="000000"/>
                          </a:solidFill>
                          <a:latin typeface="Arial"/>
                          <a:ea typeface="Cambria"/>
                          <a:cs typeface="Times New Roman"/>
                        </a:rPr>
                        <a:t>-23</a:t>
                      </a:r>
                      <a:endParaRPr lang="nl-NL" sz="1200" b="0" i="0" dirty="0">
                        <a:solidFill>
                          <a:srgbClr val="000000"/>
                        </a:solidFill>
                        <a:latin typeface="Times New Roman"/>
                        <a:ea typeface="Cambria"/>
                        <a:cs typeface="Times New Roman"/>
                      </a:endParaRPr>
                    </a:p>
                  </a:txBody>
                  <a:tcPr marL="68580" marR="68580" marT="0" marB="0"/>
                </a:tc>
                <a:tc>
                  <a:txBody>
                    <a:bodyPr/>
                    <a:lstStyle/>
                    <a:p>
                      <a:pPr algn="ctr">
                        <a:spcAft>
                          <a:spcPts val="0"/>
                        </a:spcAft>
                      </a:pPr>
                      <a:r>
                        <a:rPr lang="nl-NL" sz="1100" b="0" i="0" dirty="0">
                          <a:solidFill>
                            <a:srgbClr val="000000"/>
                          </a:solidFill>
                          <a:latin typeface="Arial"/>
                          <a:ea typeface="Cambria"/>
                          <a:cs typeface="Times New Roman"/>
                        </a:rPr>
                        <a:t>-14</a:t>
                      </a:r>
                      <a:endParaRPr lang="nl-NL" sz="1200" b="0" i="0" dirty="0">
                        <a:solidFill>
                          <a:srgbClr val="000000"/>
                        </a:solidFill>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extLst>
                  <a:ext uri="{0D108BD9-81ED-4DB2-BD59-A6C34878D82A}">
                    <a16:rowId xmlns:a16="http://schemas.microsoft.com/office/drawing/2014/main" val="10015"/>
                  </a:ext>
                </a:extLst>
              </a:tr>
              <a:tr h="210312">
                <a:tc>
                  <a:txBody>
                    <a:bodyPr/>
                    <a:lstStyle/>
                    <a:p>
                      <a:pPr algn="ctr">
                        <a:spcAft>
                          <a:spcPts val="0"/>
                        </a:spcAft>
                      </a:pPr>
                      <a:r>
                        <a:rPr lang="nl-NL" sz="1100">
                          <a:latin typeface="Arial"/>
                          <a:ea typeface="Cambria"/>
                          <a:cs typeface="Times New Roman"/>
                        </a:rPr>
                        <a:t>65-69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0" i="0" dirty="0">
                          <a:solidFill>
                            <a:srgbClr val="000000"/>
                          </a:solidFill>
                          <a:latin typeface="Arial"/>
                          <a:ea typeface="Cambria"/>
                          <a:cs typeface="Times New Roman"/>
                        </a:rPr>
                        <a:t>-46</a:t>
                      </a:r>
                      <a:endParaRPr lang="nl-NL" sz="1200" b="0" i="0" dirty="0">
                        <a:solidFill>
                          <a:srgbClr val="000000"/>
                        </a:solidFill>
                        <a:latin typeface="Times New Roman"/>
                        <a:ea typeface="Cambria"/>
                        <a:cs typeface="Times New Roman"/>
                      </a:endParaRPr>
                    </a:p>
                  </a:txBody>
                  <a:tcPr marL="68580" marR="68580" marT="0" marB="0"/>
                </a:tc>
                <a:tc>
                  <a:txBody>
                    <a:bodyPr/>
                    <a:lstStyle/>
                    <a:p>
                      <a:pPr algn="ctr">
                        <a:spcAft>
                          <a:spcPts val="0"/>
                        </a:spcAft>
                      </a:pPr>
                      <a:r>
                        <a:rPr lang="nl-NL" sz="1100" b="0" i="0" dirty="0">
                          <a:solidFill>
                            <a:srgbClr val="000000"/>
                          </a:solidFill>
                          <a:latin typeface="Arial"/>
                          <a:ea typeface="Cambria"/>
                          <a:cs typeface="Times New Roman"/>
                        </a:rPr>
                        <a:t>-20</a:t>
                      </a:r>
                      <a:endParaRPr lang="nl-NL" sz="1200" b="0" i="0" dirty="0">
                        <a:solidFill>
                          <a:srgbClr val="000000"/>
                        </a:solidFill>
                        <a:latin typeface="Times New Roman"/>
                        <a:ea typeface="Cambria"/>
                        <a:cs typeface="Times New Roman"/>
                      </a:endParaRPr>
                    </a:p>
                  </a:txBody>
                  <a:tcPr marL="68580" marR="68580" marT="0" marB="0"/>
                </a:tc>
                <a:tc>
                  <a:txBody>
                    <a:bodyPr/>
                    <a:lstStyle/>
                    <a:p>
                      <a:pPr algn="ctr">
                        <a:spcAft>
                          <a:spcPts val="0"/>
                        </a:spcAft>
                      </a:pPr>
                      <a:endParaRPr lang="nl-NL" sz="1200" b="0" i="0" dirty="0">
                        <a:solidFill>
                          <a:srgbClr val="000000"/>
                        </a:solidFill>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-5</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-3</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extLst>
                  <a:ext uri="{0D108BD9-81ED-4DB2-BD59-A6C34878D82A}">
                    <a16:rowId xmlns:a16="http://schemas.microsoft.com/office/drawing/2014/main" val="10016"/>
                  </a:ext>
                </a:extLst>
              </a:tr>
              <a:tr h="210312">
                <a:tc>
                  <a:txBody>
                    <a:bodyPr/>
                    <a:lstStyle/>
                    <a:p>
                      <a:pPr algn="ctr">
                        <a:spcAft>
                          <a:spcPts val="0"/>
                        </a:spcAft>
                      </a:pPr>
                      <a:r>
                        <a:rPr lang="nl-NL" sz="1100">
                          <a:latin typeface="Arial"/>
                          <a:ea typeface="Cambria"/>
                          <a:cs typeface="Times New Roman"/>
                        </a:rPr>
                        <a:t>70-74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-66</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-27</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dirty="0">
                          <a:solidFill>
                            <a:srgbClr val="FF0000"/>
                          </a:solidFill>
                          <a:latin typeface="Arial"/>
                          <a:ea typeface="Cambria"/>
                          <a:cs typeface="Times New Roman"/>
                        </a:rPr>
                        <a:t>17,9</a:t>
                      </a: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-111</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-57</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0" dirty="0">
                          <a:solidFill>
                            <a:srgbClr val="FF0000"/>
                          </a:solidFill>
                          <a:latin typeface="Arial"/>
                          <a:ea typeface="Cambria"/>
                          <a:cs typeface="Times New Roman"/>
                        </a:rPr>
                        <a:t>49,1</a:t>
                      </a:r>
                      <a:endParaRPr lang="nl-NL" sz="1200" i="0" dirty="0">
                        <a:latin typeface="Times New Roman"/>
                        <a:ea typeface="Cambria"/>
                        <a:cs typeface="Times New Roman"/>
                      </a:endParaRPr>
                    </a:p>
                  </a:txBody>
                  <a:tcPr marL="68580" marR="68580" marT="0" marB="0"/>
                </a:tc>
                <a:extLst>
                  <a:ext uri="{0D108BD9-81ED-4DB2-BD59-A6C34878D82A}">
                    <a16:rowId xmlns:a16="http://schemas.microsoft.com/office/drawing/2014/main" val="10017"/>
                  </a:ext>
                </a:extLst>
              </a:tr>
              <a:tr h="210312">
                <a:tc>
                  <a:txBody>
                    <a:bodyPr/>
                    <a:lstStyle/>
                    <a:p>
                      <a:pPr algn="ctr">
                        <a:spcAft>
                          <a:spcPts val="0"/>
                        </a:spcAft>
                      </a:pPr>
                      <a:r>
                        <a:rPr lang="nl-NL" sz="1100">
                          <a:latin typeface="Arial"/>
                          <a:ea typeface="Cambria"/>
                          <a:cs typeface="Times New Roman"/>
                        </a:rPr>
                        <a:t>75-79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-47</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-28</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a:solidFill>
                            <a:srgbClr val="FF0000"/>
                          </a:solidFill>
                          <a:latin typeface="Arial"/>
                          <a:ea typeface="Cambria"/>
                          <a:cs typeface="Times New Roman"/>
                        </a:rPr>
                        <a:t>12,7</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-80</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-58</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0" dirty="0">
                          <a:solidFill>
                            <a:srgbClr val="FF0000"/>
                          </a:solidFill>
                          <a:latin typeface="Arial"/>
                          <a:ea typeface="Cambria"/>
                          <a:cs typeface="Times New Roman"/>
                        </a:rPr>
                        <a:t>35,4</a:t>
                      </a:r>
                      <a:endParaRPr lang="nl-NL" sz="1200" i="0" dirty="0">
                        <a:latin typeface="Times New Roman"/>
                        <a:ea typeface="Cambria"/>
                        <a:cs typeface="Times New Roman"/>
                      </a:endParaRPr>
                    </a:p>
                  </a:txBody>
                  <a:tcPr marL="68580" marR="68580" marT="0" marB="0"/>
                </a:tc>
                <a:extLst>
                  <a:ext uri="{0D108BD9-81ED-4DB2-BD59-A6C34878D82A}">
                    <a16:rowId xmlns:a16="http://schemas.microsoft.com/office/drawing/2014/main" val="10018"/>
                  </a:ext>
                </a:extLst>
              </a:tr>
              <a:tr h="210312">
                <a:tc>
                  <a:txBody>
                    <a:bodyPr/>
                    <a:lstStyle/>
                    <a:p>
                      <a:pPr algn="ctr">
                        <a:spcAft>
                          <a:spcPts val="0"/>
                        </a:spcAft>
                      </a:pPr>
                      <a:r>
                        <a:rPr lang="nl-NL" sz="1100">
                          <a:latin typeface="Arial"/>
                          <a:ea typeface="Cambria"/>
                          <a:cs typeface="Times New Roman"/>
                        </a:rPr>
                        <a:t>80-84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-81</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dirty="0">
                          <a:solidFill>
                            <a:srgbClr val="FF0000"/>
                          </a:solidFill>
                          <a:latin typeface="Arial"/>
                          <a:ea typeface="Cambria"/>
                          <a:cs typeface="Times New Roman"/>
                        </a:rPr>
                        <a:t>-50</a:t>
                      </a: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dirty="0">
                          <a:solidFill>
                            <a:srgbClr val="FF0000"/>
                          </a:solidFill>
                          <a:latin typeface="Arial"/>
                          <a:ea typeface="Cambria"/>
                          <a:cs typeface="Times New Roman"/>
                        </a:rPr>
                        <a:t>22,0</a:t>
                      </a: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-78</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1">
                          <a:solidFill>
                            <a:srgbClr val="FF0000"/>
                          </a:solidFill>
                          <a:latin typeface="Arial"/>
                          <a:ea typeface="Cambria"/>
                          <a:cs typeface="Times New Roman"/>
                        </a:rPr>
                        <a:t>-84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i="0" dirty="0">
                          <a:solidFill>
                            <a:srgbClr val="FF0000"/>
                          </a:solidFill>
                          <a:latin typeface="Arial"/>
                          <a:ea typeface="Cambria"/>
                          <a:cs typeface="Times New Roman"/>
                        </a:rPr>
                        <a:t>34,5</a:t>
                      </a:r>
                      <a:endParaRPr lang="nl-NL" sz="1200" i="0" dirty="0">
                        <a:latin typeface="Times New Roman"/>
                        <a:ea typeface="Cambria"/>
                        <a:cs typeface="Times New Roman"/>
                      </a:endParaRPr>
                    </a:p>
                  </a:txBody>
                  <a:tcPr marL="68580" marR="68580" marT="0" marB="0"/>
                </a:tc>
                <a:extLst>
                  <a:ext uri="{0D108BD9-81ED-4DB2-BD59-A6C34878D82A}">
                    <a16:rowId xmlns:a16="http://schemas.microsoft.com/office/drawing/2014/main" val="10019"/>
                  </a:ext>
                </a:extLst>
              </a:tr>
              <a:tr h="210312">
                <a:tc>
                  <a:txBody>
                    <a:bodyPr/>
                    <a:lstStyle/>
                    <a:p>
                      <a:pPr algn="ctr">
                        <a:spcAft>
                          <a:spcPts val="0"/>
                        </a:spcAft>
                      </a:pPr>
                      <a:r>
                        <a:rPr lang="nl-NL" sz="1100">
                          <a:latin typeface="Arial"/>
                          <a:ea typeface="Cambria"/>
                          <a:cs typeface="Times New Roman"/>
                        </a:rPr>
                        <a:t>85-89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0" i="0" dirty="0">
                          <a:solidFill>
                            <a:schemeClr val="tx1"/>
                          </a:solidFill>
                          <a:latin typeface="Arial"/>
                          <a:ea typeface="Cambria"/>
                          <a:cs typeface="Times New Roman"/>
                        </a:rPr>
                        <a:t>-32</a:t>
                      </a:r>
                      <a:endParaRPr lang="nl-NL" sz="1200" b="0" i="0" dirty="0">
                        <a:solidFill>
                          <a:schemeClr val="tx1"/>
                        </a:solidFill>
                        <a:latin typeface="Times New Roman"/>
                        <a:ea typeface="Cambria"/>
                        <a:cs typeface="Times New Roman"/>
                      </a:endParaRPr>
                    </a:p>
                  </a:txBody>
                  <a:tcPr marL="68580" marR="68580" marT="0" marB="0"/>
                </a:tc>
                <a:tc>
                  <a:txBody>
                    <a:bodyPr/>
                    <a:lstStyle/>
                    <a:p>
                      <a:pPr algn="ctr">
                        <a:spcAft>
                          <a:spcPts val="0"/>
                        </a:spcAft>
                      </a:pPr>
                      <a:r>
                        <a:rPr lang="nl-NL" sz="1100" b="0" i="0" dirty="0">
                          <a:solidFill>
                            <a:schemeClr val="tx1"/>
                          </a:solidFill>
                          <a:latin typeface="Arial"/>
                          <a:ea typeface="Cambria"/>
                          <a:cs typeface="Times New Roman"/>
                        </a:rPr>
                        <a:t>-67</a:t>
                      </a:r>
                      <a:endParaRPr lang="nl-NL" sz="1200" b="0" i="0" dirty="0">
                        <a:solidFill>
                          <a:schemeClr val="tx1"/>
                        </a:solidFill>
                        <a:latin typeface="Times New Roman"/>
                        <a:ea typeface="Cambria"/>
                        <a:cs typeface="Times New Roman"/>
                      </a:endParaRPr>
                    </a:p>
                  </a:txBody>
                  <a:tcPr marL="68580" marR="68580" marT="0" marB="0"/>
                </a:tc>
                <a:tc>
                  <a:txBody>
                    <a:bodyPr/>
                    <a:lstStyle/>
                    <a:p>
                      <a:pPr algn="ctr">
                        <a:spcAft>
                          <a:spcPts val="0"/>
                        </a:spcAft>
                      </a:pPr>
                      <a:endParaRPr lang="nl-NL" sz="1200" b="0" i="0" dirty="0">
                        <a:solidFill>
                          <a:schemeClr val="tx1"/>
                        </a:solidFill>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-33</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-87</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extLst>
                  <a:ext uri="{0D108BD9-81ED-4DB2-BD59-A6C34878D82A}">
                    <a16:rowId xmlns:a16="http://schemas.microsoft.com/office/drawing/2014/main" val="10020"/>
                  </a:ext>
                </a:extLst>
              </a:tr>
              <a:tr h="210312">
                <a:tc>
                  <a:txBody>
                    <a:bodyPr/>
                    <a:lstStyle/>
                    <a:p>
                      <a:pPr algn="ctr">
                        <a:spcAft>
                          <a:spcPts val="0"/>
                        </a:spcAft>
                      </a:pPr>
                      <a:r>
                        <a:rPr lang="nl-NL" sz="1100">
                          <a:latin typeface="Arial"/>
                          <a:ea typeface="Cambria"/>
                          <a:cs typeface="Times New Roman"/>
                        </a:rPr>
                        <a:t>90-94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-8</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dirty="0">
                          <a:latin typeface="Arial"/>
                          <a:ea typeface="Cambria"/>
                          <a:cs typeface="Times New Roman"/>
                        </a:rPr>
                        <a:t>-67</a:t>
                      </a:r>
                      <a:endParaRPr lang="nl-NL" sz="1200" dirty="0">
                        <a:latin typeface="Times New Roman"/>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-4</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-80</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extLst>
                  <a:ext uri="{0D108BD9-81ED-4DB2-BD59-A6C34878D82A}">
                    <a16:rowId xmlns:a16="http://schemas.microsoft.com/office/drawing/2014/main" val="10021"/>
                  </a:ext>
                </a:extLst>
              </a:tr>
              <a:tr h="210312">
                <a:tc>
                  <a:txBody>
                    <a:bodyPr/>
                    <a:lstStyle/>
                    <a:p>
                      <a:pPr algn="ctr">
                        <a:spcAft>
                          <a:spcPts val="0"/>
                        </a:spcAft>
                      </a:pPr>
                      <a:r>
                        <a:rPr lang="nl-NL" sz="1100" dirty="0">
                          <a:latin typeface="Arial"/>
                          <a:ea typeface="Cambria"/>
                          <a:cs typeface="Times New Roman"/>
                        </a:rPr>
                        <a:t>95-99</a:t>
                      </a: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-4</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tc>
                  <a:txBody>
                    <a:bodyPr/>
                    <a:lstStyle/>
                    <a:p>
                      <a:pPr algn="ctr">
                        <a:spcAft>
                          <a:spcPts val="0"/>
                        </a:spcAft>
                      </a:pP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-3</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-100</a:t>
                      </a:r>
                      <a:endParaRPr lang="nl-NL" sz="1200">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extLst>
                  <a:ext uri="{0D108BD9-81ED-4DB2-BD59-A6C34878D82A}">
                    <a16:rowId xmlns:a16="http://schemas.microsoft.com/office/drawing/2014/main" val="10022"/>
                  </a:ext>
                </a:extLst>
              </a:tr>
              <a:tr h="210312">
                <a:tc>
                  <a:txBody>
                    <a:bodyPr/>
                    <a:lstStyle/>
                    <a:p>
                      <a:pPr algn="ctr">
                        <a:spcAft>
                          <a:spcPts val="0"/>
                        </a:spcAft>
                      </a:pPr>
                      <a:r>
                        <a:rPr lang="nl-NL" sz="1100" dirty="0">
                          <a:latin typeface="Arial"/>
                          <a:ea typeface="Cambria"/>
                          <a:cs typeface="Arial"/>
                        </a:rPr>
                        <a:t>totaal</a:t>
                      </a:r>
                    </a:p>
                  </a:txBody>
                  <a:tcPr marL="68580" marR="68580" marT="0" marB="0"/>
                </a:tc>
                <a:tc>
                  <a:txBody>
                    <a:bodyPr/>
                    <a:lstStyle/>
                    <a:p>
                      <a:pPr algn="ctr">
                        <a:spcAft>
                          <a:spcPts val="0"/>
                        </a:spcAft>
                      </a:pPr>
                      <a:r>
                        <a:rPr lang="nl-NL" sz="1100">
                          <a:latin typeface="Arial"/>
                          <a:ea typeface="Cambria"/>
                          <a:cs typeface="Times New Roman"/>
                        </a:rPr>
                        <a:t>-369</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a:latin typeface="Arial"/>
                          <a:ea typeface="Cambria"/>
                          <a:cs typeface="Times New Roman"/>
                        </a:rPr>
                        <a:t>-21</a:t>
                      </a:r>
                      <a:endParaRPr lang="nl-NL" sz="1200">
                        <a:latin typeface="Times New Roman"/>
                        <a:ea typeface="Cambria"/>
                        <a:cs typeface="Times New Roman"/>
                      </a:endParaRPr>
                    </a:p>
                  </a:txBody>
                  <a:tcPr marL="68580" marR="68580" marT="0" marB="0"/>
                </a:tc>
                <a:tc>
                  <a:txBody>
                    <a:bodyPr/>
                    <a:lstStyle/>
                    <a:p>
                      <a:pPr algn="ctr">
                        <a:spcAft>
                          <a:spcPts val="0"/>
                        </a:spcAft>
                      </a:pPr>
                      <a:r>
                        <a:rPr lang="nl-NL" sz="1100" b="1" dirty="0">
                          <a:latin typeface="Arial"/>
                          <a:ea typeface="Cambria"/>
                          <a:cs typeface="Times New Roman"/>
                        </a:rPr>
                        <a:t>52,6</a:t>
                      </a:r>
                      <a:endParaRPr lang="nl-NL" sz="1200" dirty="0">
                        <a:latin typeface="Times New Roman"/>
                        <a:ea typeface="Cambria"/>
                        <a:cs typeface="Times New Roman"/>
                      </a:endParaRPr>
                    </a:p>
                  </a:txBody>
                  <a:tcPr marL="68580" marR="68580" marT="0" marB="0"/>
                </a:tc>
                <a:tc>
                  <a:txBody>
                    <a:bodyPr/>
                    <a:lstStyle/>
                    <a:p>
                      <a:pPr algn="ctr">
                        <a:spcAft>
                          <a:spcPts val="0"/>
                        </a:spcAft>
                      </a:pPr>
                      <a:r>
                        <a:rPr lang="nl-NL" sz="1100" b="0" dirty="0">
                          <a:latin typeface="Arial"/>
                          <a:ea typeface="Cambria"/>
                          <a:cs typeface="Times New Roman"/>
                        </a:rPr>
                        <a:t>-226</a:t>
                      </a:r>
                      <a:endParaRPr lang="nl-NL" sz="1200" b="0" dirty="0">
                        <a:latin typeface="Times New Roman"/>
                        <a:ea typeface="Cambria"/>
                        <a:cs typeface="Times New Roman"/>
                      </a:endParaRPr>
                    </a:p>
                  </a:txBody>
                  <a:tcPr marL="68580" marR="68580" marT="0" marB="0"/>
                </a:tc>
                <a:tc>
                  <a:txBody>
                    <a:bodyPr/>
                    <a:lstStyle/>
                    <a:p>
                      <a:pPr algn="ctr">
                        <a:spcAft>
                          <a:spcPts val="0"/>
                        </a:spcAft>
                      </a:pPr>
                      <a:endParaRPr lang="nl-NL" sz="1100">
                        <a:latin typeface="Arial"/>
                        <a:ea typeface="Cambria"/>
                        <a:cs typeface="Times New Roman"/>
                      </a:endParaRPr>
                    </a:p>
                  </a:txBody>
                  <a:tcPr marL="68580" marR="68580" marT="0" marB="0"/>
                </a:tc>
                <a:tc>
                  <a:txBody>
                    <a:bodyPr/>
                    <a:lstStyle/>
                    <a:p>
                      <a:pPr algn="ctr">
                        <a:spcAft>
                          <a:spcPts val="0"/>
                        </a:spcAft>
                      </a:pPr>
                      <a:r>
                        <a:rPr lang="nl-NL" sz="1100" b="1" i="0" dirty="0">
                          <a:solidFill>
                            <a:schemeClr val="tx1"/>
                          </a:solidFill>
                          <a:latin typeface="Arial"/>
                          <a:ea typeface="Cambria"/>
                          <a:cs typeface="Times New Roman"/>
                        </a:rPr>
                        <a:t>119,0</a:t>
                      </a:r>
                      <a:endParaRPr lang="nl-NL" sz="1200" b="1" i="0" dirty="0">
                        <a:solidFill>
                          <a:schemeClr val="tx1"/>
                        </a:solidFill>
                        <a:latin typeface="Times New Roman"/>
                        <a:ea typeface="Cambria"/>
                        <a:cs typeface="Times New Roman"/>
                      </a:endParaRPr>
                    </a:p>
                  </a:txBody>
                  <a:tcPr marL="68580" marR="68580" marT="0" marB="0"/>
                </a:tc>
                <a:extLst>
                  <a:ext uri="{0D108BD9-81ED-4DB2-BD59-A6C34878D82A}">
                    <a16:rowId xmlns:a16="http://schemas.microsoft.com/office/drawing/2014/main" val="10023"/>
                  </a:ext>
                </a:extLst>
              </a:tr>
            </a:tbl>
          </a:graphicData>
        </a:graphic>
      </p:graphicFrame>
      <p:sp>
        <p:nvSpPr>
          <p:cNvPr id="5" name="Tekstvak 4"/>
          <p:cNvSpPr txBox="1"/>
          <p:nvPr/>
        </p:nvSpPr>
        <p:spPr>
          <a:xfrm>
            <a:off x="1981200" y="6343732"/>
            <a:ext cx="5081954" cy="553998"/>
          </a:xfrm>
          <a:prstGeom prst="rect">
            <a:avLst/>
          </a:prstGeom>
          <a:noFill/>
        </p:spPr>
        <p:txBody>
          <a:bodyPr wrap="square" rtlCol="0">
            <a:spAutoFit/>
          </a:bodyPr>
          <a:lstStyle/>
          <a:p>
            <a:r>
              <a:rPr lang="nl-NL" sz="1100" b="1" dirty="0">
                <a:latin typeface="Arial"/>
                <a:cs typeface="Arial"/>
              </a:rPr>
              <a:t> </a:t>
            </a:r>
            <a:endParaRPr lang="nl-NL" sz="1100" dirty="0">
              <a:latin typeface="Arial"/>
              <a:cs typeface="Arial"/>
            </a:endParaRPr>
          </a:p>
          <a:p>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9"/>
            <a:ext cx="8229600" cy="354691"/>
          </a:xfrm>
        </p:spPr>
        <p:txBody>
          <a:bodyPr>
            <a:normAutofit fontScale="90000"/>
          </a:bodyPr>
          <a:lstStyle/>
          <a:p>
            <a:r>
              <a:rPr lang="nl-NL" dirty="0">
                <a:latin typeface="Arial"/>
                <a:cs typeface="Arial"/>
              </a:rPr>
              <a:t>Prognose 2024 (</a:t>
            </a:r>
            <a:r>
              <a:rPr lang="nl-NL" dirty="0" err="1">
                <a:latin typeface="Arial"/>
                <a:cs typeface="Arial"/>
              </a:rPr>
              <a:t>afd.</a:t>
            </a:r>
            <a:r>
              <a:rPr lang="nl-NL" dirty="0">
                <a:latin typeface="Arial"/>
                <a:cs typeface="Arial"/>
              </a:rPr>
              <a:t> 10)</a:t>
            </a:r>
          </a:p>
        </p:txBody>
      </p:sp>
      <p:graphicFrame>
        <p:nvGraphicFramePr>
          <p:cNvPr id="4" name="Tijdelijke aanduiding voor inhoud 3"/>
          <p:cNvGraphicFramePr>
            <a:graphicFrameLocks noGrp="1"/>
          </p:cNvGraphicFramePr>
          <p:nvPr>
            <p:ph idx="1"/>
          </p:nvPr>
        </p:nvGraphicFramePr>
        <p:xfrm>
          <a:off x="1981200" y="1022662"/>
          <a:ext cx="8229600" cy="5129619"/>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96184">
                  <a:extLst>
                    <a:ext uri="{9D8B030D-6E8A-4147-A177-3AD203B41FA5}">
                      <a16:colId xmlns:a16="http://schemas.microsoft.com/office/drawing/2014/main" val="20002"/>
                    </a:ext>
                  </a:extLst>
                </a:gridCol>
                <a:gridCol w="1347016">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433615">
                <a:tc gridSpan="2">
                  <a:txBody>
                    <a:bodyPr/>
                    <a:lstStyle/>
                    <a:p>
                      <a:pPr algn="ctr">
                        <a:spcAft>
                          <a:spcPts val="0"/>
                        </a:spcAft>
                      </a:pPr>
                      <a:r>
                        <a:rPr lang="nl-NL" sz="1100" b="1" dirty="0">
                          <a:latin typeface="Arial"/>
                          <a:ea typeface="Cambria"/>
                          <a:cs typeface="Times New Roman"/>
                        </a:rPr>
                        <a:t>2019</a:t>
                      </a:r>
                      <a:endParaRPr lang="nl-NL" sz="1200" dirty="0">
                        <a:latin typeface="Times New Roman"/>
                        <a:ea typeface="Cambria"/>
                        <a:cs typeface="Times New Roman"/>
                      </a:endParaRPr>
                    </a:p>
                  </a:txBody>
                  <a:tcPr marL="68580" marR="68580" marT="0" marB="0"/>
                </a:tc>
                <a:tc hMerge="1">
                  <a:txBody>
                    <a:bodyPr/>
                    <a:lstStyle/>
                    <a:p>
                      <a:endParaRPr lang="nl-NL"/>
                    </a:p>
                  </a:txBody>
                  <a:tcPr/>
                </a:tc>
                <a:tc>
                  <a:txBody>
                    <a:bodyPr/>
                    <a:lstStyle/>
                    <a:p>
                      <a:pPr algn="ctr">
                        <a:spcAft>
                          <a:spcPts val="0"/>
                        </a:spcAft>
                      </a:pPr>
                      <a:r>
                        <a:rPr lang="nl-NL" sz="1100" dirty="0">
                          <a:latin typeface="Arial"/>
                          <a:cs typeface="Arial"/>
                        </a:rPr>
                        <a:t>verschil 2019-2014*</a:t>
                      </a:r>
                    </a:p>
                  </a:txBody>
                  <a:tcPr/>
                </a:tc>
                <a:tc gridSpan="3">
                  <a:txBody>
                    <a:bodyPr/>
                    <a:lstStyle/>
                    <a:p>
                      <a:pPr algn="ctr">
                        <a:spcAft>
                          <a:spcPts val="0"/>
                        </a:spcAft>
                      </a:pPr>
                      <a:r>
                        <a:rPr lang="nl-NL" sz="1100" b="1" dirty="0">
                          <a:latin typeface="Arial"/>
                          <a:ea typeface="Cambria"/>
                          <a:cs typeface="Times New Roman"/>
                        </a:rPr>
                        <a:t>prognose 2024</a:t>
                      </a:r>
                      <a:endParaRPr lang="nl-NL" sz="1200" dirty="0">
                        <a:latin typeface="Times New Roman"/>
                        <a:ea typeface="Cambria"/>
                        <a:cs typeface="Times New Roman"/>
                      </a:endParaRPr>
                    </a:p>
                  </a:txBody>
                  <a:tcPr marL="68580" marR="68580" marT="0" marB="0"/>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000"/>
                  </a:ext>
                </a:extLst>
              </a:tr>
              <a:tr h="359495">
                <a:tc>
                  <a:txBody>
                    <a:bodyPr/>
                    <a:lstStyle/>
                    <a:p>
                      <a:pPr algn="ctr">
                        <a:spcAft>
                          <a:spcPts val="0"/>
                        </a:spcAft>
                      </a:pPr>
                      <a:r>
                        <a:rPr lang="nl-NL" sz="1100" b="1" dirty="0" err="1">
                          <a:latin typeface="Arial"/>
                          <a:ea typeface="Cambria"/>
                          <a:cs typeface="Arial"/>
                        </a:rPr>
                        <a:t>leeftijds</a:t>
                      </a:r>
                      <a:r>
                        <a:rPr lang="nl-NL" sz="1100" b="1" dirty="0">
                          <a:latin typeface="Arial"/>
                          <a:ea typeface="Cambria"/>
                          <a:cs typeface="Arial"/>
                        </a:rPr>
                        <a:t>-</a:t>
                      </a:r>
                      <a:endParaRPr lang="nl-NL" sz="1100" dirty="0">
                        <a:latin typeface="Arial"/>
                        <a:ea typeface="Cambria"/>
                        <a:cs typeface="Arial"/>
                      </a:endParaRPr>
                    </a:p>
                    <a:p>
                      <a:pPr algn="ctr">
                        <a:spcAft>
                          <a:spcPts val="0"/>
                        </a:spcAft>
                      </a:pPr>
                      <a:r>
                        <a:rPr lang="nl-NL" sz="1100" b="1" dirty="0">
                          <a:latin typeface="Arial"/>
                          <a:ea typeface="Cambria"/>
                          <a:cs typeface="Arial"/>
                        </a:rPr>
                        <a:t>groep</a:t>
                      </a:r>
                      <a:endParaRPr lang="nl-NL" sz="1100" dirty="0">
                        <a:latin typeface="Arial"/>
                        <a:ea typeface="Cambria"/>
                        <a:cs typeface="Arial"/>
                      </a:endParaRPr>
                    </a:p>
                  </a:txBody>
                  <a:tcPr marL="68580" marR="68580" marT="0" marB="0"/>
                </a:tc>
                <a:tc>
                  <a:txBody>
                    <a:bodyPr/>
                    <a:lstStyle/>
                    <a:p>
                      <a:pPr algn="ctr">
                        <a:spcAft>
                          <a:spcPts val="0"/>
                        </a:spcAft>
                      </a:pPr>
                      <a:r>
                        <a:rPr lang="nl-NL" sz="1100" b="1">
                          <a:latin typeface="Arial"/>
                          <a:ea typeface="Cambria"/>
                          <a:cs typeface="Arial"/>
                        </a:rPr>
                        <a:t>leden</a:t>
                      </a:r>
                      <a:endParaRPr lang="nl-NL" sz="1100">
                        <a:latin typeface="Arial"/>
                        <a:ea typeface="Cambria"/>
                        <a:cs typeface="Arial"/>
                      </a:endParaRPr>
                    </a:p>
                  </a:txBody>
                  <a:tcPr marL="68580" marR="68580" marT="0" marB="0"/>
                </a:tc>
                <a:tc>
                  <a:txBody>
                    <a:bodyPr/>
                    <a:lstStyle/>
                    <a:p>
                      <a:pPr algn="ctr">
                        <a:spcAft>
                          <a:spcPts val="0"/>
                        </a:spcAft>
                      </a:pPr>
                      <a:r>
                        <a:rPr lang="nl-NL" sz="1100" b="1" dirty="0">
                          <a:latin typeface="Arial"/>
                          <a:cs typeface="Arial"/>
                        </a:rPr>
                        <a:t>%</a:t>
                      </a:r>
                    </a:p>
                  </a:txBody>
                  <a:tcPr/>
                </a:tc>
                <a:tc>
                  <a:txBody>
                    <a:bodyPr/>
                    <a:lstStyle/>
                    <a:p>
                      <a:pPr algn="ctr">
                        <a:spcAft>
                          <a:spcPts val="0"/>
                        </a:spcAft>
                      </a:pPr>
                      <a:r>
                        <a:rPr lang="nl-NL" sz="1100" b="1" dirty="0" err="1">
                          <a:latin typeface="Arial"/>
                          <a:ea typeface="Cambria"/>
                          <a:cs typeface="Arial"/>
                        </a:rPr>
                        <a:t>leeftijds</a:t>
                      </a:r>
                      <a:r>
                        <a:rPr lang="nl-NL" sz="1100" b="1" dirty="0">
                          <a:latin typeface="Arial"/>
                          <a:ea typeface="Cambria"/>
                          <a:cs typeface="Arial"/>
                        </a:rPr>
                        <a:t>-</a:t>
                      </a:r>
                      <a:endParaRPr lang="nl-NL" sz="1100" dirty="0">
                        <a:latin typeface="Arial"/>
                        <a:ea typeface="Cambria"/>
                        <a:cs typeface="Arial"/>
                      </a:endParaRPr>
                    </a:p>
                    <a:p>
                      <a:pPr algn="ctr">
                        <a:spcAft>
                          <a:spcPts val="0"/>
                        </a:spcAft>
                      </a:pPr>
                      <a:r>
                        <a:rPr lang="nl-NL" sz="1100" b="1" dirty="0">
                          <a:latin typeface="Arial"/>
                          <a:ea typeface="Cambria"/>
                          <a:cs typeface="Arial"/>
                        </a:rPr>
                        <a:t>groep</a:t>
                      </a:r>
                      <a:endParaRPr lang="nl-NL" sz="1100" dirty="0">
                        <a:latin typeface="Arial"/>
                        <a:ea typeface="Cambria"/>
                        <a:cs typeface="Arial"/>
                      </a:endParaRPr>
                    </a:p>
                  </a:txBody>
                  <a:tcPr marL="68580" marR="68580" marT="0" marB="0"/>
                </a:tc>
                <a:tc>
                  <a:txBody>
                    <a:bodyPr/>
                    <a:lstStyle/>
                    <a:p>
                      <a:pPr algn="ctr">
                        <a:spcAft>
                          <a:spcPts val="0"/>
                        </a:spcAft>
                      </a:pPr>
                      <a:r>
                        <a:rPr lang="nl-NL" sz="1100" b="1">
                          <a:latin typeface="Arial"/>
                          <a:ea typeface="Cambria"/>
                          <a:cs typeface="Arial"/>
                        </a:rPr>
                        <a:t>leden</a:t>
                      </a:r>
                      <a:endParaRPr lang="nl-NL" sz="1100">
                        <a:latin typeface="Arial"/>
                        <a:ea typeface="Cambria"/>
                        <a:cs typeface="Arial"/>
                      </a:endParaRPr>
                    </a:p>
                  </a:txBody>
                  <a:tcPr marL="68580" marR="68580" marT="0" marB="0"/>
                </a:tc>
                <a:tc>
                  <a:txBody>
                    <a:bodyPr/>
                    <a:lstStyle/>
                    <a:p>
                      <a:pPr algn="ctr">
                        <a:spcAft>
                          <a:spcPts val="0"/>
                        </a:spcAft>
                      </a:pPr>
                      <a:r>
                        <a:rPr lang="nl-NL" sz="1100" b="1" dirty="0">
                          <a:latin typeface="Arial"/>
                          <a:ea typeface="Cambria"/>
                          <a:cs typeface="Arial"/>
                        </a:rPr>
                        <a:t>toe- of afname</a:t>
                      </a:r>
                    </a:p>
                    <a:p>
                      <a:pPr algn="ctr">
                        <a:spcAft>
                          <a:spcPts val="0"/>
                        </a:spcAft>
                      </a:pPr>
                      <a:r>
                        <a:rPr lang="nl-NL" sz="1100" b="1" dirty="0">
                          <a:latin typeface="Arial"/>
                          <a:ea typeface="Cambria"/>
                          <a:cs typeface="Arial"/>
                        </a:rPr>
                        <a:t>leden</a:t>
                      </a:r>
                      <a:endParaRPr lang="nl-NL" sz="1100" dirty="0">
                        <a:latin typeface="Arial"/>
                        <a:ea typeface="Cambria"/>
                        <a:cs typeface="Arial"/>
                      </a:endParaRPr>
                    </a:p>
                  </a:txBody>
                  <a:tcPr marL="68580" marR="68580" marT="0" marB="0"/>
                </a:tc>
                <a:extLst>
                  <a:ext uri="{0D108BD9-81ED-4DB2-BD59-A6C34878D82A}">
                    <a16:rowId xmlns:a16="http://schemas.microsoft.com/office/drawing/2014/main" val="10001"/>
                  </a:ext>
                </a:extLst>
              </a:tr>
              <a:tr h="173358">
                <a:tc>
                  <a:txBody>
                    <a:bodyPr/>
                    <a:lstStyle/>
                    <a:p>
                      <a:pPr algn="ctr">
                        <a:spcAft>
                          <a:spcPts val="0"/>
                        </a:spcAft>
                      </a:pPr>
                      <a:endParaRPr lang="nl-NL" sz="800" dirty="0">
                        <a:latin typeface="Arial"/>
                        <a:ea typeface="Cambria"/>
                        <a:cs typeface="Arial"/>
                      </a:endParaRPr>
                    </a:p>
                  </a:txBody>
                  <a:tcPr marL="68580" marR="68580" marT="0" marB="0"/>
                </a:tc>
                <a:tc>
                  <a:txBody>
                    <a:bodyPr/>
                    <a:lstStyle/>
                    <a:p>
                      <a:pPr algn="ctr">
                        <a:spcAft>
                          <a:spcPts val="0"/>
                        </a:spcAft>
                      </a:pPr>
                      <a:endParaRPr lang="nl-NL" sz="800" dirty="0">
                        <a:latin typeface="Arial"/>
                        <a:ea typeface="Cambria"/>
                        <a:cs typeface="Arial"/>
                      </a:endParaRPr>
                    </a:p>
                  </a:txBody>
                  <a:tcPr marL="68580" marR="68580" marT="0" marB="0"/>
                </a:tc>
                <a:tc>
                  <a:txBody>
                    <a:bodyPr/>
                    <a:lstStyle/>
                    <a:p>
                      <a:pPr algn="ctr">
                        <a:spcAft>
                          <a:spcPts val="0"/>
                        </a:spcAft>
                      </a:pPr>
                      <a:endParaRPr lang="nl-NL" sz="800" dirty="0">
                        <a:latin typeface="Arial"/>
                        <a:cs typeface="Arial"/>
                      </a:endParaRPr>
                    </a:p>
                  </a:txBody>
                  <a:tcPr/>
                </a:tc>
                <a:tc>
                  <a:txBody>
                    <a:bodyPr/>
                    <a:lstStyle/>
                    <a:p>
                      <a:pPr algn="ctr">
                        <a:spcAft>
                          <a:spcPts val="0"/>
                        </a:spcAft>
                      </a:pPr>
                      <a:r>
                        <a:rPr lang="nl-NL" sz="1100" b="1" dirty="0">
                          <a:latin typeface="Arial"/>
                          <a:ea typeface="Cambria"/>
                          <a:cs typeface="Arial"/>
                        </a:rPr>
                        <a:t>0-4</a:t>
                      </a: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0</a:t>
                      </a:r>
                    </a:p>
                  </a:txBody>
                  <a:tcPr marL="68580" marR="68580" marT="0" marB="0"/>
                </a:tc>
                <a:tc>
                  <a:txBody>
                    <a:bodyPr/>
                    <a:lstStyle/>
                    <a:p>
                      <a:pPr algn="ctr">
                        <a:spcAft>
                          <a:spcPts val="0"/>
                        </a:spcAft>
                      </a:pPr>
                      <a:r>
                        <a:rPr lang="nl-NL" sz="1100" b="0" dirty="0">
                          <a:latin typeface="Arial"/>
                          <a:ea typeface="Cambria"/>
                          <a:cs typeface="Arial"/>
                        </a:rPr>
                        <a:t>0</a:t>
                      </a:r>
                    </a:p>
                  </a:txBody>
                  <a:tcPr marL="68580" marR="68580" marT="0" marB="0"/>
                </a:tc>
                <a:extLst>
                  <a:ext uri="{0D108BD9-81ED-4DB2-BD59-A6C34878D82A}">
                    <a16:rowId xmlns:a16="http://schemas.microsoft.com/office/drawing/2014/main" val="10002"/>
                  </a:ext>
                </a:extLst>
              </a:tr>
              <a:tr h="123614">
                <a:tc>
                  <a:txBody>
                    <a:bodyPr/>
                    <a:lstStyle/>
                    <a:p>
                      <a:pPr algn="ctr">
                        <a:spcAft>
                          <a:spcPts val="0"/>
                        </a:spcAft>
                      </a:pPr>
                      <a:r>
                        <a:rPr lang="nl-NL" sz="1100" b="1" dirty="0">
                          <a:latin typeface="Arial"/>
                          <a:ea typeface="Cambria"/>
                          <a:cs typeface="Arial"/>
                        </a:rPr>
                        <a:t>0-4</a:t>
                      </a: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a:t>
                      </a:r>
                    </a:p>
                  </a:txBody>
                  <a:tcPr marL="68580" marR="68580" marT="0" marB="0"/>
                </a:tc>
                <a:tc>
                  <a:txBody>
                    <a:bodyPr/>
                    <a:lstStyle/>
                    <a:p>
                      <a:pPr algn="ctr">
                        <a:spcAft>
                          <a:spcPts val="0"/>
                        </a:spcAft>
                      </a:pPr>
                      <a:endParaRPr lang="nl-NL" sz="800" dirty="0">
                        <a:latin typeface="Arial"/>
                        <a:cs typeface="Arial"/>
                      </a:endParaRPr>
                    </a:p>
                  </a:txBody>
                  <a:tcPr/>
                </a:tc>
                <a:tc>
                  <a:txBody>
                    <a:bodyPr/>
                    <a:lstStyle/>
                    <a:p>
                      <a:pPr algn="ctr">
                        <a:spcAft>
                          <a:spcPts val="0"/>
                        </a:spcAft>
                      </a:pPr>
                      <a:r>
                        <a:rPr lang="nl-NL" sz="1100" b="1">
                          <a:latin typeface="Arial"/>
                          <a:ea typeface="Cambria"/>
                          <a:cs typeface="Arial"/>
                        </a:rPr>
                        <a:t>5-9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5</a:t>
                      </a:r>
                    </a:p>
                  </a:txBody>
                  <a:tcPr marL="68580" marR="68580" marT="0" marB="0"/>
                </a:tc>
                <a:tc>
                  <a:txBody>
                    <a:bodyPr/>
                    <a:lstStyle/>
                    <a:p>
                      <a:pPr algn="ctr">
                        <a:spcAft>
                          <a:spcPts val="0"/>
                        </a:spcAft>
                      </a:pPr>
                      <a:r>
                        <a:rPr lang="nl-NL" sz="1100" b="0" dirty="0">
                          <a:latin typeface="Arial"/>
                          <a:ea typeface="Cambria"/>
                          <a:cs typeface="Arial"/>
                        </a:rPr>
                        <a:t>+4</a:t>
                      </a:r>
                    </a:p>
                  </a:txBody>
                  <a:tcPr marL="68580" marR="68580" marT="0" marB="0"/>
                </a:tc>
                <a:extLst>
                  <a:ext uri="{0D108BD9-81ED-4DB2-BD59-A6C34878D82A}">
                    <a16:rowId xmlns:a16="http://schemas.microsoft.com/office/drawing/2014/main" val="10003"/>
                  </a:ext>
                </a:extLst>
              </a:tr>
              <a:tr h="180804">
                <a:tc>
                  <a:txBody>
                    <a:bodyPr/>
                    <a:lstStyle/>
                    <a:p>
                      <a:pPr algn="ctr">
                        <a:spcAft>
                          <a:spcPts val="0"/>
                        </a:spcAft>
                      </a:pPr>
                      <a:r>
                        <a:rPr lang="nl-NL" sz="1100" b="1">
                          <a:latin typeface="Arial"/>
                          <a:ea typeface="Cambria"/>
                          <a:cs typeface="Arial"/>
                        </a:rPr>
                        <a:t>5-9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8</a:t>
                      </a:r>
                    </a:p>
                  </a:txBody>
                  <a:tcPr marL="68580" marR="68580" marT="0" marB="0"/>
                </a:tc>
                <a:tc>
                  <a:txBody>
                    <a:bodyPr/>
                    <a:lstStyle/>
                    <a:p>
                      <a:pPr algn="ctr">
                        <a:spcAft>
                          <a:spcPts val="0"/>
                        </a:spcAft>
                      </a:pPr>
                      <a:endParaRPr lang="nl-NL" sz="1100" dirty="0">
                        <a:latin typeface="Arial"/>
                        <a:ea typeface="Cambria"/>
                        <a:cs typeface="Arial"/>
                      </a:endParaRPr>
                    </a:p>
                  </a:txBody>
                  <a:tcPr marL="68580" marR="68580" marT="0" marB="0"/>
                </a:tc>
                <a:tc>
                  <a:txBody>
                    <a:bodyPr/>
                    <a:lstStyle/>
                    <a:p>
                      <a:pPr algn="ctr">
                        <a:spcAft>
                          <a:spcPts val="0"/>
                        </a:spcAft>
                      </a:pPr>
                      <a:r>
                        <a:rPr lang="nl-NL" sz="1100" b="1">
                          <a:latin typeface="Arial"/>
                          <a:ea typeface="Cambria"/>
                          <a:cs typeface="Arial"/>
                        </a:rPr>
                        <a:t>10-14</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15</a:t>
                      </a:r>
                    </a:p>
                  </a:txBody>
                  <a:tcPr marL="68580" marR="68580" marT="0" marB="0"/>
                </a:tc>
                <a:tc>
                  <a:txBody>
                    <a:bodyPr/>
                    <a:lstStyle/>
                    <a:p>
                      <a:pPr algn="ctr">
                        <a:spcAft>
                          <a:spcPts val="0"/>
                        </a:spcAft>
                      </a:pPr>
                      <a:r>
                        <a:rPr lang="nl-NL" sz="1100" b="0" dirty="0">
                          <a:latin typeface="Arial"/>
                          <a:ea typeface="Cambria"/>
                          <a:cs typeface="Arial"/>
                        </a:rPr>
                        <a:t>+7</a:t>
                      </a:r>
                    </a:p>
                  </a:txBody>
                  <a:tcPr marL="68580" marR="68580" marT="0" marB="0"/>
                </a:tc>
                <a:extLst>
                  <a:ext uri="{0D108BD9-81ED-4DB2-BD59-A6C34878D82A}">
                    <a16:rowId xmlns:a16="http://schemas.microsoft.com/office/drawing/2014/main" val="10004"/>
                  </a:ext>
                </a:extLst>
              </a:tr>
              <a:tr h="180804">
                <a:tc>
                  <a:txBody>
                    <a:bodyPr/>
                    <a:lstStyle/>
                    <a:p>
                      <a:pPr algn="ctr">
                        <a:spcAft>
                          <a:spcPts val="0"/>
                        </a:spcAft>
                      </a:pPr>
                      <a:r>
                        <a:rPr lang="nl-NL" sz="1100" b="1" dirty="0">
                          <a:latin typeface="Arial"/>
                          <a:ea typeface="Cambria"/>
                          <a:cs typeface="Arial"/>
                        </a:rPr>
                        <a:t>10-14</a:t>
                      </a: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14</a:t>
                      </a:r>
                    </a:p>
                  </a:txBody>
                  <a:tcPr marL="68580" marR="68580" marT="0" marB="0"/>
                </a:tc>
                <a:tc>
                  <a:txBody>
                    <a:bodyPr/>
                    <a:lstStyle/>
                    <a:p>
                      <a:pPr algn="ctr">
                        <a:spcAft>
                          <a:spcPts val="0"/>
                        </a:spcAft>
                      </a:pPr>
                      <a:r>
                        <a:rPr lang="nl-NL" sz="1100" dirty="0">
                          <a:latin typeface="Arial"/>
                          <a:ea typeface="Cambria"/>
                          <a:cs typeface="Arial"/>
                        </a:rPr>
                        <a:t>-3</a:t>
                      </a:r>
                    </a:p>
                  </a:txBody>
                  <a:tcPr marL="68580" marR="68580" marT="0" marB="0"/>
                </a:tc>
                <a:tc>
                  <a:txBody>
                    <a:bodyPr/>
                    <a:lstStyle/>
                    <a:p>
                      <a:pPr algn="ctr">
                        <a:spcAft>
                          <a:spcPts val="0"/>
                        </a:spcAft>
                      </a:pPr>
                      <a:r>
                        <a:rPr lang="nl-NL" sz="1100" b="1">
                          <a:latin typeface="Arial"/>
                          <a:ea typeface="Cambria"/>
                          <a:cs typeface="Arial"/>
                        </a:rPr>
                        <a:t>15-19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10</a:t>
                      </a:r>
                    </a:p>
                  </a:txBody>
                  <a:tcPr marL="68580" marR="68580" marT="0" marB="0"/>
                </a:tc>
                <a:tc>
                  <a:txBody>
                    <a:bodyPr/>
                    <a:lstStyle/>
                    <a:p>
                      <a:pPr algn="ctr">
                        <a:spcAft>
                          <a:spcPts val="0"/>
                        </a:spcAft>
                      </a:pPr>
                      <a:r>
                        <a:rPr lang="nl-NL" sz="1100" b="0" dirty="0">
                          <a:latin typeface="Arial"/>
                          <a:ea typeface="Cambria"/>
                          <a:cs typeface="Arial"/>
                        </a:rPr>
                        <a:t>-4</a:t>
                      </a:r>
                    </a:p>
                  </a:txBody>
                  <a:tcPr marL="68580" marR="68580" marT="0" marB="0"/>
                </a:tc>
                <a:extLst>
                  <a:ext uri="{0D108BD9-81ED-4DB2-BD59-A6C34878D82A}">
                    <a16:rowId xmlns:a16="http://schemas.microsoft.com/office/drawing/2014/main" val="10005"/>
                  </a:ext>
                </a:extLst>
              </a:tr>
              <a:tr h="180804">
                <a:tc>
                  <a:txBody>
                    <a:bodyPr/>
                    <a:lstStyle/>
                    <a:p>
                      <a:pPr algn="ctr">
                        <a:spcAft>
                          <a:spcPts val="0"/>
                        </a:spcAft>
                      </a:pPr>
                      <a:r>
                        <a:rPr lang="nl-NL" sz="1100" b="1">
                          <a:latin typeface="Arial"/>
                          <a:ea typeface="Cambria"/>
                          <a:cs typeface="Arial"/>
                        </a:rPr>
                        <a:t>15-19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34</a:t>
                      </a:r>
                    </a:p>
                  </a:txBody>
                  <a:tcPr marL="68580" marR="68580" marT="0" marB="0"/>
                </a:tc>
                <a:tc>
                  <a:txBody>
                    <a:bodyPr/>
                    <a:lstStyle/>
                    <a:p>
                      <a:pPr algn="ctr">
                        <a:spcAft>
                          <a:spcPts val="0"/>
                        </a:spcAft>
                      </a:pPr>
                      <a:r>
                        <a:rPr lang="nl-NL" sz="1100" dirty="0">
                          <a:latin typeface="Arial"/>
                          <a:ea typeface="Cambria"/>
                          <a:cs typeface="Arial"/>
                        </a:rPr>
                        <a:t>-24</a:t>
                      </a:r>
                    </a:p>
                  </a:txBody>
                  <a:tcPr marL="68580" marR="68580" marT="0" marB="0"/>
                </a:tc>
                <a:tc>
                  <a:txBody>
                    <a:bodyPr/>
                    <a:lstStyle/>
                    <a:p>
                      <a:pPr algn="ctr">
                        <a:spcAft>
                          <a:spcPts val="0"/>
                        </a:spcAft>
                      </a:pPr>
                      <a:r>
                        <a:rPr lang="nl-NL" sz="1100" b="1" dirty="0">
                          <a:latin typeface="Arial"/>
                          <a:ea typeface="Cambria"/>
                          <a:cs typeface="Arial"/>
                        </a:rPr>
                        <a:t>20-24</a:t>
                      </a: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30</a:t>
                      </a:r>
                    </a:p>
                  </a:txBody>
                  <a:tcPr marL="68580" marR="68580" marT="0" marB="0"/>
                </a:tc>
                <a:tc>
                  <a:txBody>
                    <a:bodyPr/>
                    <a:lstStyle/>
                    <a:p>
                      <a:pPr algn="ctr">
                        <a:spcAft>
                          <a:spcPts val="0"/>
                        </a:spcAft>
                      </a:pPr>
                      <a:r>
                        <a:rPr lang="nl-NL" sz="1100" b="0">
                          <a:latin typeface="Arial"/>
                          <a:ea typeface="Cambria"/>
                          <a:cs typeface="Arial"/>
                        </a:rPr>
                        <a:t>-4</a:t>
                      </a:r>
                    </a:p>
                  </a:txBody>
                  <a:tcPr marL="68580" marR="68580" marT="0" marB="0"/>
                </a:tc>
                <a:extLst>
                  <a:ext uri="{0D108BD9-81ED-4DB2-BD59-A6C34878D82A}">
                    <a16:rowId xmlns:a16="http://schemas.microsoft.com/office/drawing/2014/main" val="10006"/>
                  </a:ext>
                </a:extLst>
              </a:tr>
              <a:tr h="180804">
                <a:tc>
                  <a:txBody>
                    <a:bodyPr/>
                    <a:lstStyle/>
                    <a:p>
                      <a:pPr algn="ctr">
                        <a:spcAft>
                          <a:spcPts val="0"/>
                        </a:spcAft>
                      </a:pPr>
                      <a:r>
                        <a:rPr lang="nl-NL" sz="1100" b="1">
                          <a:latin typeface="Arial"/>
                          <a:ea typeface="Cambria"/>
                          <a:cs typeface="Arial"/>
                        </a:rPr>
                        <a:t>20-24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32</a:t>
                      </a:r>
                    </a:p>
                  </a:txBody>
                  <a:tcPr marL="68580" marR="68580" marT="0" marB="0"/>
                </a:tc>
                <a:tc>
                  <a:txBody>
                    <a:bodyPr/>
                    <a:lstStyle/>
                    <a:p>
                      <a:pPr algn="ctr">
                        <a:spcAft>
                          <a:spcPts val="0"/>
                        </a:spcAft>
                      </a:pPr>
                      <a:r>
                        <a:rPr lang="nl-NL" sz="1100" dirty="0">
                          <a:latin typeface="Arial"/>
                          <a:ea typeface="Cambria"/>
                          <a:cs typeface="Arial"/>
                        </a:rPr>
                        <a:t>-18</a:t>
                      </a:r>
                    </a:p>
                  </a:txBody>
                  <a:tcPr marL="68580" marR="68580" marT="0" marB="0"/>
                </a:tc>
                <a:tc>
                  <a:txBody>
                    <a:bodyPr/>
                    <a:lstStyle/>
                    <a:p>
                      <a:pPr algn="ctr">
                        <a:spcAft>
                          <a:spcPts val="0"/>
                        </a:spcAft>
                      </a:pPr>
                      <a:r>
                        <a:rPr lang="nl-NL" sz="1100" b="1">
                          <a:latin typeface="Arial"/>
                          <a:ea typeface="Cambria"/>
                          <a:cs typeface="Arial"/>
                        </a:rPr>
                        <a:t>25-29</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25</a:t>
                      </a:r>
                    </a:p>
                  </a:txBody>
                  <a:tcPr marL="68580" marR="68580" marT="0" marB="0"/>
                </a:tc>
                <a:tc>
                  <a:txBody>
                    <a:bodyPr/>
                    <a:lstStyle/>
                    <a:p>
                      <a:pPr algn="ctr">
                        <a:spcAft>
                          <a:spcPts val="0"/>
                        </a:spcAft>
                      </a:pPr>
                      <a:r>
                        <a:rPr lang="nl-NL" sz="1100" b="0" dirty="0">
                          <a:latin typeface="Arial"/>
                          <a:ea typeface="Cambria"/>
                          <a:cs typeface="Arial"/>
                        </a:rPr>
                        <a:t>-7</a:t>
                      </a:r>
                    </a:p>
                  </a:txBody>
                  <a:tcPr marL="68580" marR="68580" marT="0" marB="0"/>
                </a:tc>
                <a:extLst>
                  <a:ext uri="{0D108BD9-81ED-4DB2-BD59-A6C34878D82A}">
                    <a16:rowId xmlns:a16="http://schemas.microsoft.com/office/drawing/2014/main" val="10007"/>
                  </a:ext>
                </a:extLst>
              </a:tr>
              <a:tr h="180804">
                <a:tc>
                  <a:txBody>
                    <a:bodyPr/>
                    <a:lstStyle/>
                    <a:p>
                      <a:pPr algn="ctr">
                        <a:spcAft>
                          <a:spcPts val="0"/>
                        </a:spcAft>
                      </a:pPr>
                      <a:r>
                        <a:rPr lang="nl-NL" sz="1100" b="1">
                          <a:latin typeface="Arial"/>
                          <a:ea typeface="Cambria"/>
                          <a:cs typeface="Arial"/>
                        </a:rPr>
                        <a:t>25-29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23</a:t>
                      </a:r>
                    </a:p>
                  </a:txBody>
                  <a:tcPr marL="68580" marR="68580" marT="0" marB="0"/>
                </a:tc>
                <a:tc>
                  <a:txBody>
                    <a:bodyPr/>
                    <a:lstStyle/>
                    <a:p>
                      <a:pPr algn="ctr">
                        <a:spcAft>
                          <a:spcPts val="0"/>
                        </a:spcAft>
                      </a:pPr>
                      <a:r>
                        <a:rPr lang="nl-NL" sz="1100" dirty="0">
                          <a:latin typeface="Arial"/>
                          <a:ea typeface="Cambria"/>
                          <a:cs typeface="Arial"/>
                        </a:rPr>
                        <a:t>+13</a:t>
                      </a:r>
                    </a:p>
                  </a:txBody>
                  <a:tcPr marL="68580" marR="68580" marT="0" marB="0"/>
                </a:tc>
                <a:tc>
                  <a:txBody>
                    <a:bodyPr/>
                    <a:lstStyle/>
                    <a:p>
                      <a:pPr algn="ctr">
                        <a:spcAft>
                          <a:spcPts val="0"/>
                        </a:spcAft>
                      </a:pPr>
                      <a:r>
                        <a:rPr lang="nl-NL" sz="1100" b="1">
                          <a:latin typeface="Arial"/>
                          <a:ea typeface="Cambria"/>
                          <a:cs typeface="Arial"/>
                        </a:rPr>
                        <a:t>30-34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25</a:t>
                      </a:r>
                    </a:p>
                  </a:txBody>
                  <a:tcPr marL="68580" marR="68580" marT="0" marB="0"/>
                </a:tc>
                <a:tc>
                  <a:txBody>
                    <a:bodyPr/>
                    <a:lstStyle/>
                    <a:p>
                      <a:pPr algn="ctr">
                        <a:spcAft>
                          <a:spcPts val="0"/>
                        </a:spcAft>
                      </a:pPr>
                      <a:r>
                        <a:rPr lang="nl-NL" sz="1100" b="0" dirty="0">
                          <a:latin typeface="Arial"/>
                          <a:ea typeface="Cambria"/>
                          <a:cs typeface="Arial"/>
                        </a:rPr>
                        <a:t>+2</a:t>
                      </a:r>
                    </a:p>
                  </a:txBody>
                  <a:tcPr marL="68580" marR="68580" marT="0" marB="0"/>
                </a:tc>
                <a:extLst>
                  <a:ext uri="{0D108BD9-81ED-4DB2-BD59-A6C34878D82A}">
                    <a16:rowId xmlns:a16="http://schemas.microsoft.com/office/drawing/2014/main" val="10008"/>
                  </a:ext>
                </a:extLst>
              </a:tr>
              <a:tr h="180804">
                <a:tc>
                  <a:txBody>
                    <a:bodyPr/>
                    <a:lstStyle/>
                    <a:p>
                      <a:pPr algn="ctr">
                        <a:spcAft>
                          <a:spcPts val="0"/>
                        </a:spcAft>
                      </a:pPr>
                      <a:r>
                        <a:rPr lang="nl-NL" sz="1100" b="1">
                          <a:latin typeface="Arial"/>
                          <a:ea typeface="Cambria"/>
                          <a:cs typeface="Arial"/>
                        </a:rPr>
                        <a:t>30-34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36</a:t>
                      </a:r>
                    </a:p>
                  </a:txBody>
                  <a:tcPr marL="68580" marR="68580" marT="0" marB="0"/>
                </a:tc>
                <a:tc>
                  <a:txBody>
                    <a:bodyPr/>
                    <a:lstStyle/>
                    <a:p>
                      <a:pPr algn="ctr">
                        <a:spcAft>
                          <a:spcPts val="0"/>
                        </a:spcAft>
                      </a:pPr>
                      <a:r>
                        <a:rPr lang="nl-NL" sz="1100" dirty="0">
                          <a:latin typeface="Arial"/>
                          <a:ea typeface="Cambria"/>
                          <a:cs typeface="Arial"/>
                        </a:rPr>
                        <a:t>-9</a:t>
                      </a:r>
                    </a:p>
                  </a:txBody>
                  <a:tcPr marL="68580" marR="68580" marT="0" marB="0"/>
                </a:tc>
                <a:tc>
                  <a:txBody>
                    <a:bodyPr/>
                    <a:lstStyle/>
                    <a:p>
                      <a:pPr algn="ctr">
                        <a:spcAft>
                          <a:spcPts val="0"/>
                        </a:spcAft>
                      </a:pPr>
                      <a:r>
                        <a:rPr lang="nl-NL" sz="1100" b="1">
                          <a:latin typeface="Arial"/>
                          <a:ea typeface="Cambria"/>
                          <a:cs typeface="Arial"/>
                        </a:rPr>
                        <a:t>35-39</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30</a:t>
                      </a:r>
                    </a:p>
                  </a:txBody>
                  <a:tcPr marL="68580" marR="68580" marT="0" marB="0"/>
                </a:tc>
                <a:tc>
                  <a:txBody>
                    <a:bodyPr/>
                    <a:lstStyle/>
                    <a:p>
                      <a:pPr algn="ctr">
                        <a:spcAft>
                          <a:spcPts val="0"/>
                        </a:spcAft>
                      </a:pPr>
                      <a:r>
                        <a:rPr lang="nl-NL" sz="1100" b="0" dirty="0">
                          <a:latin typeface="Arial"/>
                          <a:ea typeface="Cambria"/>
                          <a:cs typeface="Arial"/>
                        </a:rPr>
                        <a:t>-6</a:t>
                      </a:r>
                    </a:p>
                  </a:txBody>
                  <a:tcPr marL="68580" marR="68580" marT="0" marB="0"/>
                </a:tc>
                <a:extLst>
                  <a:ext uri="{0D108BD9-81ED-4DB2-BD59-A6C34878D82A}">
                    <a16:rowId xmlns:a16="http://schemas.microsoft.com/office/drawing/2014/main" val="10009"/>
                  </a:ext>
                </a:extLst>
              </a:tr>
              <a:tr h="180804">
                <a:tc>
                  <a:txBody>
                    <a:bodyPr/>
                    <a:lstStyle/>
                    <a:p>
                      <a:pPr algn="ctr">
                        <a:spcAft>
                          <a:spcPts val="0"/>
                        </a:spcAft>
                      </a:pPr>
                      <a:r>
                        <a:rPr lang="nl-NL" sz="1100" b="1" dirty="0">
                          <a:latin typeface="Arial"/>
                          <a:ea typeface="Cambria"/>
                          <a:cs typeface="Arial"/>
                        </a:rPr>
                        <a:t>35-39</a:t>
                      </a: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49</a:t>
                      </a:r>
                    </a:p>
                  </a:txBody>
                  <a:tcPr marL="68580" marR="68580" marT="0" marB="0"/>
                </a:tc>
                <a:tc>
                  <a:txBody>
                    <a:bodyPr/>
                    <a:lstStyle/>
                    <a:p>
                      <a:pPr algn="ctr">
                        <a:spcAft>
                          <a:spcPts val="0"/>
                        </a:spcAft>
                      </a:pPr>
                      <a:r>
                        <a:rPr lang="nl-NL" sz="1100" dirty="0">
                          <a:latin typeface="Arial"/>
                          <a:ea typeface="Cambria"/>
                          <a:cs typeface="Arial"/>
                        </a:rPr>
                        <a:t>0</a:t>
                      </a:r>
                    </a:p>
                  </a:txBody>
                  <a:tcPr marL="68580" marR="68580" marT="0" marB="0"/>
                </a:tc>
                <a:tc>
                  <a:txBody>
                    <a:bodyPr/>
                    <a:lstStyle/>
                    <a:p>
                      <a:pPr algn="ctr">
                        <a:spcAft>
                          <a:spcPts val="0"/>
                        </a:spcAft>
                      </a:pPr>
                      <a:r>
                        <a:rPr lang="nl-NL" sz="1100" b="1">
                          <a:latin typeface="Arial"/>
                          <a:ea typeface="Cambria"/>
                          <a:cs typeface="Arial"/>
                        </a:rPr>
                        <a:t>40-44</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50</a:t>
                      </a:r>
                    </a:p>
                  </a:txBody>
                  <a:tcPr marL="68580" marR="68580" marT="0" marB="0"/>
                </a:tc>
                <a:tc>
                  <a:txBody>
                    <a:bodyPr/>
                    <a:lstStyle/>
                    <a:p>
                      <a:pPr algn="ctr">
                        <a:spcAft>
                          <a:spcPts val="0"/>
                        </a:spcAft>
                      </a:pPr>
                      <a:r>
                        <a:rPr lang="nl-NL" sz="1100" b="0">
                          <a:latin typeface="Arial"/>
                          <a:ea typeface="Cambria"/>
                          <a:cs typeface="Arial"/>
                        </a:rPr>
                        <a:t>+1</a:t>
                      </a:r>
                    </a:p>
                  </a:txBody>
                  <a:tcPr marL="68580" marR="68580" marT="0" marB="0"/>
                </a:tc>
                <a:extLst>
                  <a:ext uri="{0D108BD9-81ED-4DB2-BD59-A6C34878D82A}">
                    <a16:rowId xmlns:a16="http://schemas.microsoft.com/office/drawing/2014/main" val="10010"/>
                  </a:ext>
                </a:extLst>
              </a:tr>
              <a:tr h="180804">
                <a:tc>
                  <a:txBody>
                    <a:bodyPr/>
                    <a:lstStyle/>
                    <a:p>
                      <a:pPr algn="ctr">
                        <a:spcAft>
                          <a:spcPts val="0"/>
                        </a:spcAft>
                      </a:pPr>
                      <a:r>
                        <a:rPr lang="nl-NL" sz="1100" b="1">
                          <a:latin typeface="Arial"/>
                          <a:ea typeface="Cambria"/>
                          <a:cs typeface="Arial"/>
                        </a:rPr>
                        <a:t>40-44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76</a:t>
                      </a:r>
                    </a:p>
                  </a:txBody>
                  <a:tcPr marL="68580" marR="68580" marT="0" marB="0"/>
                </a:tc>
                <a:tc>
                  <a:txBody>
                    <a:bodyPr/>
                    <a:lstStyle/>
                    <a:p>
                      <a:pPr algn="ctr">
                        <a:spcAft>
                          <a:spcPts val="0"/>
                        </a:spcAft>
                      </a:pPr>
                      <a:r>
                        <a:rPr lang="nl-NL" sz="1100" dirty="0">
                          <a:latin typeface="Arial"/>
                          <a:ea typeface="Cambria"/>
                          <a:cs typeface="Arial"/>
                        </a:rPr>
                        <a:t>-14</a:t>
                      </a:r>
                    </a:p>
                  </a:txBody>
                  <a:tcPr marL="68580" marR="68580" marT="0" marB="0"/>
                </a:tc>
                <a:tc>
                  <a:txBody>
                    <a:bodyPr/>
                    <a:lstStyle/>
                    <a:p>
                      <a:pPr algn="ctr">
                        <a:spcAft>
                          <a:spcPts val="0"/>
                        </a:spcAft>
                      </a:pPr>
                      <a:r>
                        <a:rPr lang="nl-NL" sz="1100" b="1">
                          <a:latin typeface="Arial"/>
                          <a:ea typeface="Cambria"/>
                          <a:cs typeface="Arial"/>
                        </a:rPr>
                        <a:t>45-49</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65</a:t>
                      </a:r>
                    </a:p>
                  </a:txBody>
                  <a:tcPr marL="68580" marR="68580" marT="0" marB="0"/>
                </a:tc>
                <a:tc>
                  <a:txBody>
                    <a:bodyPr/>
                    <a:lstStyle/>
                    <a:p>
                      <a:pPr algn="ctr">
                        <a:spcAft>
                          <a:spcPts val="0"/>
                        </a:spcAft>
                      </a:pPr>
                      <a:r>
                        <a:rPr lang="nl-NL" sz="1100" b="0" dirty="0">
                          <a:latin typeface="Arial"/>
                          <a:ea typeface="Cambria"/>
                          <a:cs typeface="Arial"/>
                        </a:rPr>
                        <a:t>-11</a:t>
                      </a:r>
                    </a:p>
                  </a:txBody>
                  <a:tcPr marL="68580" marR="68580" marT="0" marB="0"/>
                </a:tc>
                <a:extLst>
                  <a:ext uri="{0D108BD9-81ED-4DB2-BD59-A6C34878D82A}">
                    <a16:rowId xmlns:a16="http://schemas.microsoft.com/office/drawing/2014/main" val="10011"/>
                  </a:ext>
                </a:extLst>
              </a:tr>
              <a:tr h="180804">
                <a:tc>
                  <a:txBody>
                    <a:bodyPr/>
                    <a:lstStyle/>
                    <a:p>
                      <a:pPr algn="ctr">
                        <a:spcAft>
                          <a:spcPts val="0"/>
                        </a:spcAft>
                      </a:pPr>
                      <a:r>
                        <a:rPr lang="nl-NL" sz="1100" b="1">
                          <a:latin typeface="Arial"/>
                          <a:ea typeface="Cambria"/>
                          <a:cs typeface="Arial"/>
                        </a:rPr>
                        <a:t>45-49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95</a:t>
                      </a:r>
                    </a:p>
                  </a:txBody>
                  <a:tcPr marL="68580" marR="68580" marT="0" marB="0"/>
                </a:tc>
                <a:tc>
                  <a:txBody>
                    <a:bodyPr/>
                    <a:lstStyle/>
                    <a:p>
                      <a:pPr algn="ctr">
                        <a:spcAft>
                          <a:spcPts val="0"/>
                        </a:spcAft>
                      </a:pPr>
                      <a:r>
                        <a:rPr lang="nl-NL" sz="1100" dirty="0">
                          <a:latin typeface="Arial"/>
                          <a:ea typeface="Cambria"/>
                          <a:cs typeface="Arial"/>
                        </a:rPr>
                        <a:t>-12</a:t>
                      </a:r>
                    </a:p>
                  </a:txBody>
                  <a:tcPr marL="68580" marR="68580" marT="0" marB="0"/>
                </a:tc>
                <a:tc>
                  <a:txBody>
                    <a:bodyPr/>
                    <a:lstStyle/>
                    <a:p>
                      <a:pPr algn="ctr">
                        <a:spcAft>
                          <a:spcPts val="0"/>
                        </a:spcAft>
                      </a:pPr>
                      <a:r>
                        <a:rPr lang="nl-NL" sz="1100" b="1">
                          <a:latin typeface="Arial"/>
                          <a:ea typeface="Cambria"/>
                          <a:cs typeface="Arial"/>
                        </a:rPr>
                        <a:t>50-54</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80</a:t>
                      </a:r>
                    </a:p>
                  </a:txBody>
                  <a:tcPr marL="68580" marR="68580" marT="0" marB="0"/>
                </a:tc>
                <a:tc>
                  <a:txBody>
                    <a:bodyPr/>
                    <a:lstStyle/>
                    <a:p>
                      <a:pPr algn="ctr">
                        <a:spcAft>
                          <a:spcPts val="0"/>
                        </a:spcAft>
                      </a:pPr>
                      <a:r>
                        <a:rPr lang="nl-NL" sz="1100" b="0" dirty="0">
                          <a:latin typeface="Arial"/>
                          <a:ea typeface="Cambria"/>
                          <a:cs typeface="Arial"/>
                        </a:rPr>
                        <a:t>-15</a:t>
                      </a:r>
                    </a:p>
                  </a:txBody>
                  <a:tcPr marL="68580" marR="68580" marT="0" marB="0"/>
                </a:tc>
                <a:extLst>
                  <a:ext uri="{0D108BD9-81ED-4DB2-BD59-A6C34878D82A}">
                    <a16:rowId xmlns:a16="http://schemas.microsoft.com/office/drawing/2014/main" val="10012"/>
                  </a:ext>
                </a:extLst>
              </a:tr>
              <a:tr h="180804">
                <a:tc>
                  <a:txBody>
                    <a:bodyPr/>
                    <a:lstStyle/>
                    <a:p>
                      <a:pPr algn="ctr">
                        <a:spcAft>
                          <a:spcPts val="0"/>
                        </a:spcAft>
                      </a:pPr>
                      <a:r>
                        <a:rPr lang="nl-NL" sz="1100" b="1">
                          <a:latin typeface="Arial"/>
                          <a:ea typeface="Cambria"/>
                          <a:cs typeface="Arial"/>
                        </a:rPr>
                        <a:t>50-54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142</a:t>
                      </a:r>
                    </a:p>
                  </a:txBody>
                  <a:tcPr marL="68580" marR="68580" marT="0" marB="0"/>
                </a:tc>
                <a:tc>
                  <a:txBody>
                    <a:bodyPr/>
                    <a:lstStyle/>
                    <a:p>
                      <a:pPr algn="ctr">
                        <a:spcAft>
                          <a:spcPts val="0"/>
                        </a:spcAft>
                      </a:pPr>
                      <a:r>
                        <a:rPr lang="nl-NL" sz="1100" dirty="0">
                          <a:latin typeface="Arial"/>
                          <a:ea typeface="Cambria"/>
                          <a:cs typeface="Arial"/>
                        </a:rPr>
                        <a:t>-11</a:t>
                      </a:r>
                    </a:p>
                  </a:txBody>
                  <a:tcPr marL="68580" marR="68580" marT="0" marB="0"/>
                </a:tc>
                <a:tc>
                  <a:txBody>
                    <a:bodyPr/>
                    <a:lstStyle/>
                    <a:p>
                      <a:pPr algn="ctr">
                        <a:spcAft>
                          <a:spcPts val="0"/>
                        </a:spcAft>
                      </a:pPr>
                      <a:r>
                        <a:rPr lang="nl-NL" sz="1100" b="1">
                          <a:latin typeface="Arial"/>
                          <a:ea typeface="Cambria"/>
                          <a:cs typeface="Arial"/>
                        </a:rPr>
                        <a:t>55-59</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130</a:t>
                      </a:r>
                    </a:p>
                  </a:txBody>
                  <a:tcPr marL="68580" marR="68580" marT="0" marB="0"/>
                </a:tc>
                <a:tc>
                  <a:txBody>
                    <a:bodyPr/>
                    <a:lstStyle/>
                    <a:p>
                      <a:pPr algn="ctr">
                        <a:spcAft>
                          <a:spcPts val="0"/>
                        </a:spcAft>
                      </a:pPr>
                      <a:r>
                        <a:rPr lang="nl-NL" sz="1100" b="0">
                          <a:latin typeface="Arial"/>
                          <a:ea typeface="Cambria"/>
                          <a:cs typeface="Arial"/>
                        </a:rPr>
                        <a:t>-12</a:t>
                      </a:r>
                    </a:p>
                  </a:txBody>
                  <a:tcPr marL="68580" marR="68580" marT="0" marB="0"/>
                </a:tc>
                <a:extLst>
                  <a:ext uri="{0D108BD9-81ED-4DB2-BD59-A6C34878D82A}">
                    <a16:rowId xmlns:a16="http://schemas.microsoft.com/office/drawing/2014/main" val="10013"/>
                  </a:ext>
                </a:extLst>
              </a:tr>
              <a:tr h="180804">
                <a:tc>
                  <a:txBody>
                    <a:bodyPr/>
                    <a:lstStyle/>
                    <a:p>
                      <a:pPr algn="ctr">
                        <a:spcAft>
                          <a:spcPts val="0"/>
                        </a:spcAft>
                      </a:pPr>
                      <a:r>
                        <a:rPr lang="nl-NL" sz="1100" b="1">
                          <a:latin typeface="Arial"/>
                          <a:ea typeface="Cambria"/>
                          <a:cs typeface="Arial"/>
                        </a:rPr>
                        <a:t>55-59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141</a:t>
                      </a:r>
                    </a:p>
                  </a:txBody>
                  <a:tcPr marL="68580" marR="68580" marT="0" marB="0"/>
                </a:tc>
                <a:tc>
                  <a:txBody>
                    <a:bodyPr/>
                    <a:lstStyle/>
                    <a:p>
                      <a:pPr algn="ctr">
                        <a:spcAft>
                          <a:spcPts val="0"/>
                        </a:spcAft>
                      </a:pPr>
                      <a:r>
                        <a:rPr lang="nl-NL" sz="1100" b="0" i="0" dirty="0">
                          <a:solidFill>
                            <a:schemeClr val="tx1"/>
                          </a:solidFill>
                          <a:latin typeface="Arial"/>
                          <a:ea typeface="Cambria"/>
                          <a:cs typeface="Arial"/>
                        </a:rPr>
                        <a:t>-20</a:t>
                      </a:r>
                    </a:p>
                  </a:txBody>
                  <a:tcPr marL="68580" marR="68580" marT="0" marB="0"/>
                </a:tc>
                <a:tc>
                  <a:txBody>
                    <a:bodyPr/>
                    <a:lstStyle/>
                    <a:p>
                      <a:pPr algn="ctr">
                        <a:spcAft>
                          <a:spcPts val="0"/>
                        </a:spcAft>
                      </a:pPr>
                      <a:r>
                        <a:rPr lang="nl-NL" sz="1100" b="1">
                          <a:latin typeface="Arial"/>
                          <a:ea typeface="Cambria"/>
                          <a:cs typeface="Arial"/>
                        </a:rPr>
                        <a:t>60-64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110</a:t>
                      </a:r>
                    </a:p>
                  </a:txBody>
                  <a:tcPr marL="68580" marR="68580" marT="0" marB="0"/>
                </a:tc>
                <a:tc>
                  <a:txBody>
                    <a:bodyPr/>
                    <a:lstStyle/>
                    <a:p>
                      <a:pPr algn="ctr">
                        <a:spcAft>
                          <a:spcPts val="0"/>
                        </a:spcAft>
                      </a:pPr>
                      <a:r>
                        <a:rPr lang="nl-NL" sz="1100" b="0">
                          <a:latin typeface="Arial"/>
                          <a:ea typeface="Cambria"/>
                          <a:cs typeface="Arial"/>
                        </a:rPr>
                        <a:t>-31</a:t>
                      </a:r>
                    </a:p>
                  </a:txBody>
                  <a:tcPr marL="68580" marR="68580" marT="0" marB="0"/>
                </a:tc>
                <a:extLst>
                  <a:ext uri="{0D108BD9-81ED-4DB2-BD59-A6C34878D82A}">
                    <a16:rowId xmlns:a16="http://schemas.microsoft.com/office/drawing/2014/main" val="10014"/>
                  </a:ext>
                </a:extLst>
              </a:tr>
              <a:tr h="180804">
                <a:tc>
                  <a:txBody>
                    <a:bodyPr/>
                    <a:lstStyle/>
                    <a:p>
                      <a:pPr algn="ctr">
                        <a:spcAft>
                          <a:spcPts val="0"/>
                        </a:spcAft>
                      </a:pPr>
                      <a:r>
                        <a:rPr lang="nl-NL" sz="1100" b="1">
                          <a:latin typeface="Arial"/>
                          <a:ea typeface="Cambria"/>
                          <a:cs typeface="Arial"/>
                        </a:rPr>
                        <a:t>60-64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141</a:t>
                      </a:r>
                    </a:p>
                  </a:txBody>
                  <a:tcPr marL="68580" marR="68580" marT="0" marB="0"/>
                </a:tc>
                <a:tc>
                  <a:txBody>
                    <a:bodyPr/>
                    <a:lstStyle/>
                    <a:p>
                      <a:pPr algn="ctr">
                        <a:spcAft>
                          <a:spcPts val="0"/>
                        </a:spcAft>
                      </a:pPr>
                      <a:r>
                        <a:rPr lang="nl-NL" sz="1100" b="0" i="0" dirty="0">
                          <a:solidFill>
                            <a:schemeClr val="tx1"/>
                          </a:solidFill>
                          <a:latin typeface="Arial"/>
                          <a:ea typeface="Cambria"/>
                          <a:cs typeface="Arial"/>
                        </a:rPr>
                        <a:t>-20</a:t>
                      </a:r>
                    </a:p>
                  </a:txBody>
                  <a:tcPr marL="68580" marR="68580" marT="0" marB="0"/>
                </a:tc>
                <a:tc>
                  <a:txBody>
                    <a:bodyPr/>
                    <a:lstStyle/>
                    <a:p>
                      <a:pPr algn="ctr">
                        <a:spcAft>
                          <a:spcPts val="0"/>
                        </a:spcAft>
                      </a:pPr>
                      <a:r>
                        <a:rPr lang="nl-NL" sz="1100" b="1">
                          <a:latin typeface="Arial"/>
                          <a:ea typeface="Cambria"/>
                          <a:cs typeface="Arial"/>
                        </a:rPr>
                        <a:t>65-69</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110</a:t>
                      </a:r>
                    </a:p>
                  </a:txBody>
                  <a:tcPr marL="68580" marR="68580" marT="0" marB="0"/>
                </a:tc>
                <a:tc>
                  <a:txBody>
                    <a:bodyPr/>
                    <a:lstStyle/>
                    <a:p>
                      <a:pPr algn="ctr">
                        <a:spcAft>
                          <a:spcPts val="0"/>
                        </a:spcAft>
                      </a:pPr>
                      <a:r>
                        <a:rPr lang="nl-NL" sz="1100" b="0" dirty="0">
                          <a:latin typeface="Arial"/>
                          <a:ea typeface="Cambria"/>
                          <a:cs typeface="Arial"/>
                        </a:rPr>
                        <a:t>-31</a:t>
                      </a:r>
                    </a:p>
                  </a:txBody>
                  <a:tcPr marL="68580" marR="68580" marT="0" marB="0"/>
                </a:tc>
                <a:extLst>
                  <a:ext uri="{0D108BD9-81ED-4DB2-BD59-A6C34878D82A}">
                    <a16:rowId xmlns:a16="http://schemas.microsoft.com/office/drawing/2014/main" val="10015"/>
                  </a:ext>
                </a:extLst>
              </a:tr>
              <a:tr h="180804">
                <a:tc>
                  <a:txBody>
                    <a:bodyPr/>
                    <a:lstStyle/>
                    <a:p>
                      <a:pPr algn="ctr">
                        <a:spcAft>
                          <a:spcPts val="0"/>
                        </a:spcAft>
                      </a:pPr>
                      <a:r>
                        <a:rPr lang="nl-NL" sz="1100" b="1">
                          <a:latin typeface="Arial"/>
                          <a:ea typeface="Cambria"/>
                          <a:cs typeface="Arial"/>
                        </a:rPr>
                        <a:t>65-69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181</a:t>
                      </a:r>
                    </a:p>
                  </a:txBody>
                  <a:tcPr marL="68580" marR="68580" marT="0" marB="0"/>
                </a:tc>
                <a:tc>
                  <a:txBody>
                    <a:bodyPr/>
                    <a:lstStyle/>
                    <a:p>
                      <a:pPr algn="ctr">
                        <a:spcAft>
                          <a:spcPts val="0"/>
                        </a:spcAft>
                      </a:pPr>
                      <a:r>
                        <a:rPr lang="nl-NL" sz="1100" b="0" i="0" dirty="0">
                          <a:solidFill>
                            <a:schemeClr val="tx1"/>
                          </a:solidFill>
                          <a:latin typeface="Arial"/>
                          <a:ea typeface="Cambria"/>
                          <a:cs typeface="Arial"/>
                        </a:rPr>
                        <a:t>-27</a:t>
                      </a:r>
                    </a:p>
                  </a:txBody>
                  <a:tcPr marL="68580" marR="68580" marT="0" marB="0"/>
                </a:tc>
                <a:tc>
                  <a:txBody>
                    <a:bodyPr/>
                    <a:lstStyle/>
                    <a:p>
                      <a:pPr algn="ctr">
                        <a:spcAft>
                          <a:spcPts val="0"/>
                        </a:spcAft>
                      </a:pPr>
                      <a:r>
                        <a:rPr lang="nl-NL" sz="1100" b="1">
                          <a:latin typeface="Arial"/>
                          <a:ea typeface="Cambria"/>
                          <a:cs typeface="Arial"/>
                        </a:rPr>
                        <a:t>70-74</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135</a:t>
                      </a:r>
                    </a:p>
                  </a:txBody>
                  <a:tcPr marL="68580" marR="68580" marT="0" marB="0"/>
                </a:tc>
                <a:tc>
                  <a:txBody>
                    <a:bodyPr/>
                    <a:lstStyle/>
                    <a:p>
                      <a:pPr algn="ctr">
                        <a:spcAft>
                          <a:spcPts val="0"/>
                        </a:spcAft>
                      </a:pPr>
                      <a:r>
                        <a:rPr lang="nl-NL" sz="1100" b="0" dirty="0">
                          <a:latin typeface="Arial"/>
                          <a:ea typeface="Cambria"/>
                          <a:cs typeface="Arial"/>
                        </a:rPr>
                        <a:t>-46</a:t>
                      </a:r>
                    </a:p>
                  </a:txBody>
                  <a:tcPr marL="68580" marR="68580" marT="0" marB="0"/>
                </a:tc>
                <a:extLst>
                  <a:ext uri="{0D108BD9-81ED-4DB2-BD59-A6C34878D82A}">
                    <a16:rowId xmlns:a16="http://schemas.microsoft.com/office/drawing/2014/main" val="10016"/>
                  </a:ext>
                </a:extLst>
              </a:tr>
              <a:tr h="180804">
                <a:tc>
                  <a:txBody>
                    <a:bodyPr/>
                    <a:lstStyle/>
                    <a:p>
                      <a:pPr algn="ctr">
                        <a:spcAft>
                          <a:spcPts val="0"/>
                        </a:spcAft>
                      </a:pPr>
                      <a:r>
                        <a:rPr lang="nl-NL" sz="1100" b="1">
                          <a:latin typeface="Arial"/>
                          <a:ea typeface="Cambria"/>
                          <a:cs typeface="Arial"/>
                        </a:rPr>
                        <a:t>70-74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179</a:t>
                      </a:r>
                    </a:p>
                  </a:txBody>
                  <a:tcPr marL="68580" marR="68580" marT="0" marB="0"/>
                </a:tc>
                <a:tc>
                  <a:txBody>
                    <a:bodyPr/>
                    <a:lstStyle/>
                    <a:p>
                      <a:pPr algn="ctr">
                        <a:spcAft>
                          <a:spcPts val="0"/>
                        </a:spcAft>
                      </a:pPr>
                      <a:r>
                        <a:rPr lang="nl-NL" sz="1100" b="0" i="0" dirty="0">
                          <a:solidFill>
                            <a:schemeClr val="tx1"/>
                          </a:solidFill>
                          <a:latin typeface="Arial"/>
                          <a:ea typeface="Cambria"/>
                          <a:cs typeface="Arial"/>
                        </a:rPr>
                        <a:t>-28</a:t>
                      </a:r>
                    </a:p>
                  </a:txBody>
                  <a:tcPr marL="68580" marR="68580" marT="0" marB="0"/>
                </a:tc>
                <a:tc>
                  <a:txBody>
                    <a:bodyPr/>
                    <a:lstStyle/>
                    <a:p>
                      <a:pPr algn="ctr">
                        <a:spcAft>
                          <a:spcPts val="0"/>
                        </a:spcAft>
                      </a:pPr>
                      <a:r>
                        <a:rPr lang="nl-NL" sz="1100" b="1">
                          <a:latin typeface="Arial"/>
                          <a:ea typeface="Cambria"/>
                          <a:cs typeface="Arial"/>
                        </a:rPr>
                        <a:t>75-79</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125</a:t>
                      </a:r>
                    </a:p>
                  </a:txBody>
                  <a:tcPr marL="68580" marR="68580" marT="0" marB="0"/>
                </a:tc>
                <a:tc>
                  <a:txBody>
                    <a:bodyPr/>
                    <a:lstStyle/>
                    <a:p>
                      <a:pPr algn="ctr">
                        <a:spcAft>
                          <a:spcPts val="0"/>
                        </a:spcAft>
                      </a:pPr>
                      <a:r>
                        <a:rPr lang="nl-NL" sz="1100" b="0" dirty="0">
                          <a:latin typeface="Arial"/>
                          <a:ea typeface="Cambria"/>
                          <a:cs typeface="Arial"/>
                        </a:rPr>
                        <a:t>-54</a:t>
                      </a:r>
                    </a:p>
                  </a:txBody>
                  <a:tcPr marL="68580" marR="68580" marT="0" marB="0"/>
                </a:tc>
                <a:extLst>
                  <a:ext uri="{0D108BD9-81ED-4DB2-BD59-A6C34878D82A}">
                    <a16:rowId xmlns:a16="http://schemas.microsoft.com/office/drawing/2014/main" val="10017"/>
                  </a:ext>
                </a:extLst>
              </a:tr>
              <a:tr h="180804">
                <a:tc>
                  <a:txBody>
                    <a:bodyPr/>
                    <a:lstStyle/>
                    <a:p>
                      <a:pPr algn="ctr">
                        <a:spcAft>
                          <a:spcPts val="0"/>
                        </a:spcAft>
                      </a:pPr>
                      <a:r>
                        <a:rPr lang="nl-NL" sz="1100" b="1">
                          <a:latin typeface="Arial"/>
                          <a:ea typeface="Cambria"/>
                          <a:cs typeface="Arial"/>
                        </a:rPr>
                        <a:t>75-79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121</a:t>
                      </a:r>
                    </a:p>
                  </a:txBody>
                  <a:tcPr marL="68580" marR="68580" marT="0" marB="0"/>
                </a:tc>
                <a:tc>
                  <a:txBody>
                    <a:bodyPr/>
                    <a:lstStyle/>
                    <a:p>
                      <a:pPr algn="ctr">
                        <a:spcAft>
                          <a:spcPts val="0"/>
                        </a:spcAft>
                      </a:pPr>
                      <a:r>
                        <a:rPr lang="nl-NL" sz="1100" b="0" i="0" dirty="0">
                          <a:solidFill>
                            <a:schemeClr val="tx1"/>
                          </a:solidFill>
                          <a:latin typeface="Arial"/>
                          <a:ea typeface="Cambria"/>
                          <a:cs typeface="Arial"/>
                        </a:rPr>
                        <a:t>-50</a:t>
                      </a:r>
                    </a:p>
                  </a:txBody>
                  <a:tcPr marL="68580" marR="68580" marT="0" marB="0"/>
                </a:tc>
                <a:tc>
                  <a:txBody>
                    <a:bodyPr/>
                    <a:lstStyle/>
                    <a:p>
                      <a:pPr algn="ctr">
                        <a:spcAft>
                          <a:spcPts val="0"/>
                        </a:spcAft>
                      </a:pPr>
                      <a:r>
                        <a:rPr lang="nl-NL" sz="1100" b="1">
                          <a:latin typeface="Arial"/>
                          <a:ea typeface="Cambria"/>
                          <a:cs typeface="Arial"/>
                        </a:rPr>
                        <a:t>80-84</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60</a:t>
                      </a:r>
                    </a:p>
                  </a:txBody>
                  <a:tcPr marL="68580" marR="68580" marT="0" marB="0"/>
                </a:tc>
                <a:tc>
                  <a:txBody>
                    <a:bodyPr/>
                    <a:lstStyle/>
                    <a:p>
                      <a:pPr algn="ctr">
                        <a:spcAft>
                          <a:spcPts val="0"/>
                        </a:spcAft>
                      </a:pPr>
                      <a:r>
                        <a:rPr lang="nl-NL" sz="1100" b="0" dirty="0">
                          <a:latin typeface="Arial"/>
                          <a:ea typeface="Cambria"/>
                          <a:cs typeface="Arial"/>
                        </a:rPr>
                        <a:t>-61</a:t>
                      </a:r>
                    </a:p>
                  </a:txBody>
                  <a:tcPr marL="68580" marR="68580" marT="0" marB="0"/>
                </a:tc>
                <a:extLst>
                  <a:ext uri="{0D108BD9-81ED-4DB2-BD59-A6C34878D82A}">
                    <a16:rowId xmlns:a16="http://schemas.microsoft.com/office/drawing/2014/main" val="10018"/>
                  </a:ext>
                </a:extLst>
              </a:tr>
              <a:tr h="180804">
                <a:tc>
                  <a:txBody>
                    <a:bodyPr/>
                    <a:lstStyle/>
                    <a:p>
                      <a:pPr algn="ctr">
                        <a:spcAft>
                          <a:spcPts val="0"/>
                        </a:spcAft>
                      </a:pPr>
                      <a:r>
                        <a:rPr lang="nl-NL" sz="1100" b="1">
                          <a:latin typeface="Arial"/>
                          <a:ea typeface="Cambria"/>
                          <a:cs typeface="Arial"/>
                        </a:rPr>
                        <a:t>80-84</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80</a:t>
                      </a:r>
                    </a:p>
                  </a:txBody>
                  <a:tcPr marL="68580" marR="68580" marT="0" marB="0"/>
                </a:tc>
                <a:tc>
                  <a:txBody>
                    <a:bodyPr/>
                    <a:lstStyle/>
                    <a:p>
                      <a:pPr algn="ctr">
                        <a:spcAft>
                          <a:spcPts val="0"/>
                        </a:spcAft>
                      </a:pPr>
                      <a:r>
                        <a:rPr lang="nl-NL" sz="1100" b="0" i="0" dirty="0">
                          <a:solidFill>
                            <a:schemeClr val="tx1"/>
                          </a:solidFill>
                          <a:latin typeface="Arial"/>
                          <a:ea typeface="Cambria"/>
                          <a:cs typeface="Arial"/>
                        </a:rPr>
                        <a:t>-67</a:t>
                      </a:r>
                    </a:p>
                  </a:txBody>
                  <a:tcPr marL="68580" marR="68580" marT="0" marB="0"/>
                </a:tc>
                <a:tc>
                  <a:txBody>
                    <a:bodyPr/>
                    <a:lstStyle/>
                    <a:p>
                      <a:pPr algn="ctr">
                        <a:spcAft>
                          <a:spcPts val="0"/>
                        </a:spcAft>
                      </a:pPr>
                      <a:r>
                        <a:rPr lang="nl-NL" sz="1100" b="1">
                          <a:latin typeface="Arial"/>
                          <a:ea typeface="Cambria"/>
                          <a:cs typeface="Arial"/>
                        </a:rPr>
                        <a:t>85-89</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30</a:t>
                      </a:r>
                    </a:p>
                  </a:txBody>
                  <a:tcPr marL="68580" marR="68580" marT="0" marB="0"/>
                </a:tc>
                <a:tc>
                  <a:txBody>
                    <a:bodyPr/>
                    <a:lstStyle/>
                    <a:p>
                      <a:pPr algn="ctr">
                        <a:spcAft>
                          <a:spcPts val="0"/>
                        </a:spcAft>
                      </a:pPr>
                      <a:r>
                        <a:rPr lang="nl-NL" sz="1100" b="0" dirty="0">
                          <a:latin typeface="Arial"/>
                          <a:ea typeface="Cambria"/>
                          <a:cs typeface="Arial"/>
                        </a:rPr>
                        <a:t>-50</a:t>
                      </a:r>
                    </a:p>
                  </a:txBody>
                  <a:tcPr marL="68580" marR="68580" marT="0" marB="0"/>
                </a:tc>
                <a:extLst>
                  <a:ext uri="{0D108BD9-81ED-4DB2-BD59-A6C34878D82A}">
                    <a16:rowId xmlns:a16="http://schemas.microsoft.com/office/drawing/2014/main" val="10019"/>
                  </a:ext>
                </a:extLst>
              </a:tr>
              <a:tr h="180804">
                <a:tc>
                  <a:txBody>
                    <a:bodyPr/>
                    <a:lstStyle/>
                    <a:p>
                      <a:pPr algn="ctr">
                        <a:spcAft>
                          <a:spcPts val="0"/>
                        </a:spcAft>
                      </a:pPr>
                      <a:r>
                        <a:rPr lang="nl-NL" sz="1100" b="1">
                          <a:latin typeface="Arial"/>
                          <a:ea typeface="Cambria"/>
                          <a:cs typeface="Arial"/>
                        </a:rPr>
                        <a:t>85-89</a:t>
                      </a:r>
                      <a:endParaRPr lang="nl-NL" sz="110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16</a:t>
                      </a:r>
                    </a:p>
                  </a:txBody>
                  <a:tcPr marL="68580" marR="68580" marT="0" marB="0"/>
                </a:tc>
                <a:tc>
                  <a:txBody>
                    <a:bodyPr/>
                    <a:lstStyle/>
                    <a:p>
                      <a:pPr algn="ctr">
                        <a:spcAft>
                          <a:spcPts val="0"/>
                        </a:spcAft>
                      </a:pPr>
                      <a:r>
                        <a:rPr lang="nl-NL" sz="1100" b="0" i="0" dirty="0">
                          <a:solidFill>
                            <a:schemeClr val="tx1"/>
                          </a:solidFill>
                          <a:latin typeface="Arial"/>
                          <a:ea typeface="Cambria"/>
                          <a:cs typeface="Arial"/>
                        </a:rPr>
                        <a:t>-67</a:t>
                      </a:r>
                    </a:p>
                  </a:txBody>
                  <a:tcPr marL="68580" marR="68580" marT="0" marB="0"/>
                </a:tc>
                <a:tc>
                  <a:txBody>
                    <a:bodyPr/>
                    <a:lstStyle/>
                    <a:p>
                      <a:pPr algn="ctr">
                        <a:spcAft>
                          <a:spcPts val="0"/>
                        </a:spcAft>
                      </a:pPr>
                      <a:r>
                        <a:rPr lang="nl-NL" sz="1100" b="1">
                          <a:latin typeface="Arial"/>
                          <a:ea typeface="Cambria"/>
                          <a:cs typeface="Arial"/>
                        </a:rPr>
                        <a:t>90-94</a:t>
                      </a:r>
                      <a:endParaRPr lang="nl-NL" sz="1100">
                        <a:latin typeface="Arial"/>
                        <a:ea typeface="Cambria"/>
                        <a:cs typeface="Arial"/>
                      </a:endParaRPr>
                    </a:p>
                  </a:txBody>
                  <a:tcPr marL="68580" marR="68580" marT="0" marB="0"/>
                </a:tc>
                <a:tc>
                  <a:txBody>
                    <a:bodyPr/>
                    <a:lstStyle/>
                    <a:p>
                      <a:pPr algn="ctr">
                        <a:spcAft>
                          <a:spcPts val="0"/>
                        </a:spcAft>
                      </a:pPr>
                      <a:r>
                        <a:rPr lang="nl-NL" sz="1100">
                          <a:latin typeface="Arial"/>
                          <a:ea typeface="Cambria"/>
                          <a:cs typeface="Arial"/>
                        </a:rPr>
                        <a:t>5</a:t>
                      </a:r>
                    </a:p>
                  </a:txBody>
                  <a:tcPr marL="68580" marR="68580" marT="0" marB="0"/>
                </a:tc>
                <a:tc>
                  <a:txBody>
                    <a:bodyPr/>
                    <a:lstStyle/>
                    <a:p>
                      <a:pPr algn="ctr">
                        <a:spcAft>
                          <a:spcPts val="0"/>
                        </a:spcAft>
                      </a:pPr>
                      <a:r>
                        <a:rPr lang="nl-NL" sz="1100" b="0" dirty="0">
                          <a:latin typeface="Arial"/>
                          <a:ea typeface="Cambria"/>
                          <a:cs typeface="Arial"/>
                        </a:rPr>
                        <a:t>-11</a:t>
                      </a:r>
                    </a:p>
                  </a:txBody>
                  <a:tcPr marL="68580" marR="68580" marT="0" marB="0"/>
                </a:tc>
                <a:extLst>
                  <a:ext uri="{0D108BD9-81ED-4DB2-BD59-A6C34878D82A}">
                    <a16:rowId xmlns:a16="http://schemas.microsoft.com/office/drawing/2014/main" val="10020"/>
                  </a:ext>
                </a:extLst>
              </a:tr>
              <a:tr h="138328">
                <a:tc>
                  <a:txBody>
                    <a:bodyPr/>
                    <a:lstStyle/>
                    <a:p>
                      <a:pPr algn="ctr">
                        <a:spcAft>
                          <a:spcPts val="0"/>
                        </a:spcAft>
                      </a:pPr>
                      <a:r>
                        <a:rPr lang="nl-NL" sz="1100" b="1" dirty="0">
                          <a:latin typeface="Arial"/>
                          <a:ea typeface="Cambria"/>
                          <a:cs typeface="Arial"/>
                        </a:rPr>
                        <a:t>90-94</a:t>
                      </a: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4</a:t>
                      </a:r>
                    </a:p>
                  </a:txBody>
                  <a:tcPr marL="68580" marR="68580" marT="0" marB="0"/>
                </a:tc>
                <a:tc>
                  <a:txBody>
                    <a:bodyPr/>
                    <a:lstStyle/>
                    <a:p>
                      <a:pPr>
                        <a:spcAft>
                          <a:spcPts val="0"/>
                        </a:spcAft>
                      </a:pPr>
                      <a:endParaRPr lang="nl-NL" sz="800" dirty="0">
                        <a:latin typeface="Arial"/>
                        <a:cs typeface="Arial"/>
                      </a:endParaRPr>
                    </a:p>
                  </a:txBody>
                  <a:tcPr/>
                </a:tc>
                <a:tc>
                  <a:txBody>
                    <a:bodyPr/>
                    <a:lstStyle/>
                    <a:p>
                      <a:pPr algn="ctr">
                        <a:spcAft>
                          <a:spcPts val="0"/>
                        </a:spcAft>
                      </a:pPr>
                      <a:r>
                        <a:rPr lang="nl-NL" sz="1100" b="1" dirty="0">
                          <a:latin typeface="Arial"/>
                          <a:ea typeface="Cambria"/>
                          <a:cs typeface="Arial"/>
                        </a:rPr>
                        <a:t>95-99</a:t>
                      </a: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0</a:t>
                      </a:r>
                    </a:p>
                  </a:txBody>
                  <a:tcPr marL="68580" marR="68580" marT="0" marB="0"/>
                </a:tc>
                <a:tc>
                  <a:txBody>
                    <a:bodyPr/>
                    <a:lstStyle/>
                    <a:p>
                      <a:pPr algn="ctr">
                        <a:spcAft>
                          <a:spcPts val="0"/>
                        </a:spcAft>
                      </a:pPr>
                      <a:r>
                        <a:rPr lang="nl-NL" sz="1100" b="0" dirty="0">
                          <a:latin typeface="Arial"/>
                          <a:ea typeface="Cambria"/>
                          <a:cs typeface="Arial"/>
                        </a:rPr>
                        <a:t>-4</a:t>
                      </a:r>
                    </a:p>
                  </a:txBody>
                  <a:tcPr marL="68580" marR="68580" marT="0" marB="0"/>
                </a:tc>
                <a:extLst>
                  <a:ext uri="{0D108BD9-81ED-4DB2-BD59-A6C34878D82A}">
                    <a16:rowId xmlns:a16="http://schemas.microsoft.com/office/drawing/2014/main" val="10021"/>
                  </a:ext>
                </a:extLst>
              </a:tr>
              <a:tr h="263266">
                <a:tc>
                  <a:txBody>
                    <a:bodyPr/>
                    <a:lstStyle/>
                    <a:p>
                      <a:pPr algn="ctr">
                        <a:spcAft>
                          <a:spcPts val="0"/>
                        </a:spcAft>
                      </a:pPr>
                      <a:r>
                        <a:rPr lang="nl-NL" sz="1100" b="1" dirty="0">
                          <a:latin typeface="Arial"/>
                          <a:ea typeface="Cambria"/>
                          <a:cs typeface="Arial"/>
                        </a:rPr>
                        <a:t>95-99</a:t>
                      </a:r>
                      <a:endParaRPr lang="nl-NL" sz="1100" dirty="0">
                        <a:latin typeface="Arial"/>
                        <a:ea typeface="Cambria"/>
                        <a:cs typeface="Arial"/>
                      </a:endParaRPr>
                    </a:p>
                  </a:txBody>
                  <a:tcPr marL="68580" marR="68580" marT="0" marB="0"/>
                </a:tc>
                <a:tc>
                  <a:txBody>
                    <a:bodyPr/>
                    <a:lstStyle/>
                    <a:p>
                      <a:pPr algn="ctr">
                        <a:spcAft>
                          <a:spcPts val="0"/>
                        </a:spcAft>
                      </a:pPr>
                      <a:r>
                        <a:rPr lang="nl-NL" sz="1100" dirty="0">
                          <a:latin typeface="Arial"/>
                          <a:ea typeface="Cambria"/>
                          <a:cs typeface="Arial"/>
                        </a:rPr>
                        <a:t>0</a:t>
                      </a:r>
                    </a:p>
                  </a:txBody>
                  <a:tcPr marL="68580" marR="68580" marT="0" marB="0"/>
                </a:tc>
                <a:tc>
                  <a:txBody>
                    <a:bodyPr/>
                    <a:lstStyle/>
                    <a:p>
                      <a:pPr>
                        <a:spcAft>
                          <a:spcPts val="0"/>
                        </a:spcAft>
                      </a:pPr>
                      <a:endParaRPr lang="nl-NL" sz="800" dirty="0">
                        <a:latin typeface="Arial"/>
                        <a:cs typeface="Arial"/>
                      </a:endParaRPr>
                    </a:p>
                  </a:txBody>
                  <a:tcPr/>
                </a:tc>
                <a:tc>
                  <a:txBody>
                    <a:bodyPr/>
                    <a:lstStyle/>
                    <a:p>
                      <a:pPr algn="ctr">
                        <a:spcAft>
                          <a:spcPts val="0"/>
                        </a:spcAft>
                      </a:pPr>
                      <a:endParaRPr lang="nl-NL" sz="800" dirty="0">
                        <a:latin typeface="Arial"/>
                        <a:ea typeface="Cambria"/>
                        <a:cs typeface="Arial"/>
                      </a:endParaRPr>
                    </a:p>
                  </a:txBody>
                  <a:tcPr marL="68580" marR="68580" marT="0" marB="0"/>
                </a:tc>
                <a:tc>
                  <a:txBody>
                    <a:bodyPr/>
                    <a:lstStyle/>
                    <a:p>
                      <a:pPr algn="ctr">
                        <a:spcAft>
                          <a:spcPts val="0"/>
                        </a:spcAft>
                      </a:pPr>
                      <a:endParaRPr lang="nl-NL" sz="800" dirty="0">
                        <a:latin typeface="Arial"/>
                        <a:ea typeface="Cambria"/>
                        <a:cs typeface="Arial"/>
                      </a:endParaRPr>
                    </a:p>
                  </a:txBody>
                  <a:tcPr marL="68580" marR="68580" marT="0" marB="0"/>
                </a:tc>
                <a:tc>
                  <a:txBody>
                    <a:bodyPr/>
                    <a:lstStyle/>
                    <a:p>
                      <a:pPr algn="ctr">
                        <a:spcAft>
                          <a:spcPts val="0"/>
                        </a:spcAft>
                      </a:pPr>
                      <a:endParaRPr lang="nl-NL" sz="800" dirty="0">
                        <a:latin typeface="Arial"/>
                        <a:ea typeface="Cambria"/>
                        <a:cs typeface="Arial"/>
                      </a:endParaRPr>
                    </a:p>
                  </a:txBody>
                  <a:tcPr marL="68580" marR="68580" marT="0" marB="0"/>
                </a:tc>
                <a:extLst>
                  <a:ext uri="{0D108BD9-81ED-4DB2-BD59-A6C34878D82A}">
                    <a16:rowId xmlns:a16="http://schemas.microsoft.com/office/drawing/2014/main" val="10022"/>
                  </a:ext>
                </a:extLst>
              </a:tr>
              <a:tr h="359495">
                <a:tc>
                  <a:txBody>
                    <a:bodyPr/>
                    <a:lstStyle/>
                    <a:p>
                      <a:pPr algn="ctr">
                        <a:spcAft>
                          <a:spcPts val="0"/>
                        </a:spcAft>
                      </a:pPr>
                      <a:r>
                        <a:rPr lang="nl-NL" sz="1100" b="1" dirty="0">
                          <a:latin typeface="Arial"/>
                          <a:ea typeface="Cambria"/>
                          <a:cs typeface="Arial"/>
                        </a:rPr>
                        <a:t>totaal</a:t>
                      </a: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1373</a:t>
                      </a:r>
                    </a:p>
                  </a:txBody>
                  <a:tcPr marL="68580" marR="68580" marT="0" marB="0"/>
                </a:tc>
                <a:tc>
                  <a:txBody>
                    <a:bodyPr/>
                    <a:lstStyle/>
                    <a:p>
                      <a:pPr>
                        <a:spcAft>
                          <a:spcPts val="0"/>
                        </a:spcAft>
                      </a:pPr>
                      <a:endParaRPr lang="nl-NL" sz="800" dirty="0">
                        <a:latin typeface="Arial"/>
                        <a:cs typeface="Arial"/>
                      </a:endParaRPr>
                    </a:p>
                  </a:txBody>
                  <a:tcPr/>
                </a:tc>
                <a:tc>
                  <a:txBody>
                    <a:bodyPr/>
                    <a:lstStyle/>
                    <a:p>
                      <a:pPr>
                        <a:spcAft>
                          <a:spcPts val="0"/>
                        </a:spcAft>
                      </a:pPr>
                      <a:endParaRPr lang="nl-NL" sz="800" dirty="0">
                        <a:latin typeface="Arial"/>
                        <a:ea typeface="Cambria"/>
                        <a:cs typeface="Arial"/>
                      </a:endParaRP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1040</a:t>
                      </a:r>
                      <a:endParaRPr lang="nl-NL" sz="1100" u="sng" dirty="0">
                        <a:solidFill>
                          <a:srgbClr val="FF0000"/>
                        </a:solidFill>
                        <a:latin typeface="Arial"/>
                        <a:ea typeface="Cambria"/>
                        <a:cs typeface="Arial"/>
                      </a:endParaRPr>
                    </a:p>
                  </a:txBody>
                  <a:tcPr marL="68580" marR="68580" marT="0" marB="0"/>
                </a:tc>
                <a:tc>
                  <a:txBody>
                    <a:bodyPr/>
                    <a:lstStyle/>
                    <a:p>
                      <a:pPr algn="ctr">
                        <a:spcAft>
                          <a:spcPts val="0"/>
                        </a:spcAft>
                      </a:pPr>
                      <a:r>
                        <a:rPr lang="nl-NL" sz="1100" b="1" u="sng" dirty="0">
                          <a:solidFill>
                            <a:srgbClr val="FF0000"/>
                          </a:solidFill>
                          <a:latin typeface="Arial"/>
                          <a:ea typeface="Cambria"/>
                          <a:cs typeface="Arial"/>
                        </a:rPr>
                        <a:t>-333 (-24%)</a:t>
                      </a:r>
                      <a:endParaRPr lang="nl-NL" sz="1100" u="sng" dirty="0">
                        <a:solidFill>
                          <a:srgbClr val="FF0000"/>
                        </a:solidFill>
                        <a:latin typeface="Arial"/>
                        <a:ea typeface="Cambria"/>
                        <a:cs typeface="Arial"/>
                      </a:endParaRPr>
                    </a:p>
                  </a:txBody>
                  <a:tcPr marL="68580" marR="68580" marT="0" marB="0"/>
                </a:tc>
                <a:extLst>
                  <a:ext uri="{0D108BD9-81ED-4DB2-BD59-A6C34878D82A}">
                    <a16:rowId xmlns:a16="http://schemas.microsoft.com/office/drawing/2014/main" val="10023"/>
                  </a:ext>
                </a:extLst>
              </a:tr>
            </a:tbl>
          </a:graphicData>
        </a:graphic>
      </p:graphicFrame>
      <p:sp>
        <p:nvSpPr>
          <p:cNvPr id="6" name="Tekstvak 5"/>
          <p:cNvSpPr txBox="1"/>
          <p:nvPr/>
        </p:nvSpPr>
        <p:spPr>
          <a:xfrm>
            <a:off x="1981201" y="6290015"/>
            <a:ext cx="7327909" cy="538609"/>
          </a:xfrm>
          <a:prstGeom prst="rect">
            <a:avLst/>
          </a:prstGeom>
          <a:noFill/>
        </p:spPr>
        <p:txBody>
          <a:bodyPr wrap="square" rtlCol="0">
            <a:spAutoFit/>
          </a:bodyPr>
          <a:lstStyle/>
          <a:p>
            <a:r>
              <a:rPr lang="nl-NL" sz="1100" dirty="0">
                <a:latin typeface="Arial"/>
                <a:cs typeface="Arial"/>
              </a:rPr>
              <a:t>*: verandering tussen 2014 en 2019 in zelfde leeftijdsgroep in 2014</a:t>
            </a:r>
          </a:p>
          <a:p>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9"/>
            <a:ext cx="8229600" cy="354691"/>
          </a:xfrm>
        </p:spPr>
        <p:txBody>
          <a:bodyPr>
            <a:normAutofit fontScale="90000"/>
          </a:bodyPr>
          <a:lstStyle/>
          <a:p>
            <a:r>
              <a:rPr lang="nl-NL" dirty="0"/>
              <a:t>Prognose 2024 (</a:t>
            </a:r>
            <a:r>
              <a:rPr lang="nl-NL" dirty="0" err="1"/>
              <a:t>afd.</a:t>
            </a:r>
            <a:r>
              <a:rPr lang="nl-NL" dirty="0"/>
              <a:t> 11)</a:t>
            </a:r>
          </a:p>
        </p:txBody>
      </p:sp>
      <p:graphicFrame>
        <p:nvGraphicFramePr>
          <p:cNvPr id="4" name="Tijdelijke aanduiding voor inhoud 3"/>
          <p:cNvGraphicFramePr>
            <a:graphicFrameLocks noGrp="1"/>
          </p:cNvGraphicFramePr>
          <p:nvPr>
            <p:ph idx="1"/>
          </p:nvPr>
        </p:nvGraphicFramePr>
        <p:xfrm>
          <a:off x="1981200" y="1022662"/>
          <a:ext cx="8229600" cy="5129619"/>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96184">
                  <a:extLst>
                    <a:ext uri="{9D8B030D-6E8A-4147-A177-3AD203B41FA5}">
                      <a16:colId xmlns:a16="http://schemas.microsoft.com/office/drawing/2014/main" val="20002"/>
                    </a:ext>
                  </a:extLst>
                </a:gridCol>
                <a:gridCol w="1347016">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433615">
                <a:tc gridSpan="2">
                  <a:txBody>
                    <a:bodyPr/>
                    <a:lstStyle/>
                    <a:p>
                      <a:pPr algn="ctr">
                        <a:lnSpc>
                          <a:spcPct val="100000"/>
                        </a:lnSpc>
                        <a:spcBef>
                          <a:spcPts val="0"/>
                        </a:spcBef>
                        <a:spcAft>
                          <a:spcPts val="0"/>
                        </a:spcAft>
                      </a:pPr>
                      <a:r>
                        <a:rPr lang="nl-NL" sz="1100" b="1" kern="1100" spc="0" dirty="0">
                          <a:latin typeface="Arial"/>
                          <a:ea typeface="Cambria"/>
                          <a:cs typeface="Times New Roman"/>
                        </a:rPr>
                        <a:t>augustus</a:t>
                      </a:r>
                      <a:r>
                        <a:rPr lang="nl-NL" sz="1100" b="1" kern="1100" spc="0" baseline="0" dirty="0">
                          <a:latin typeface="Arial"/>
                          <a:ea typeface="Cambria"/>
                          <a:cs typeface="Times New Roman"/>
                        </a:rPr>
                        <a:t> </a:t>
                      </a:r>
                      <a:r>
                        <a:rPr lang="nl-NL" sz="1100" b="1" kern="1100" spc="0" dirty="0">
                          <a:latin typeface="Arial"/>
                          <a:ea typeface="Cambria"/>
                          <a:cs typeface="Times New Roman"/>
                        </a:rPr>
                        <a:t>2019</a:t>
                      </a:r>
                      <a:endParaRPr lang="nl-NL" sz="1100" kern="1100" spc="0" dirty="0">
                        <a:latin typeface="Arial"/>
                        <a:ea typeface="Cambria"/>
                        <a:cs typeface="Times New Roman"/>
                      </a:endParaRPr>
                    </a:p>
                  </a:txBody>
                  <a:tcPr marL="68580" marR="68580" marT="0" marB="0"/>
                </a:tc>
                <a:tc hMerge="1">
                  <a:txBody>
                    <a:bodyPr/>
                    <a:lstStyle/>
                    <a:p>
                      <a:endParaRPr lang="nl-NL"/>
                    </a:p>
                  </a:txBody>
                  <a:tcPr/>
                </a:tc>
                <a:tc>
                  <a:txBody>
                    <a:bodyPr/>
                    <a:lstStyle/>
                    <a:p>
                      <a:pPr algn="ctr">
                        <a:lnSpc>
                          <a:spcPct val="100000"/>
                        </a:lnSpc>
                        <a:spcBef>
                          <a:spcPts val="0"/>
                        </a:spcBef>
                        <a:spcAft>
                          <a:spcPts val="0"/>
                        </a:spcAft>
                      </a:pPr>
                      <a:r>
                        <a:rPr lang="nl-NL" sz="1100" kern="1100" spc="0" dirty="0">
                          <a:latin typeface="Arial"/>
                          <a:cs typeface="Arial"/>
                        </a:rPr>
                        <a:t>verschil 2019-2014*</a:t>
                      </a:r>
                    </a:p>
                  </a:txBody>
                  <a:tcPr/>
                </a:tc>
                <a:tc gridSpan="3">
                  <a:txBody>
                    <a:bodyPr/>
                    <a:lstStyle/>
                    <a:p>
                      <a:pPr algn="ctr">
                        <a:lnSpc>
                          <a:spcPct val="100000"/>
                        </a:lnSpc>
                        <a:spcBef>
                          <a:spcPts val="0"/>
                        </a:spcBef>
                        <a:spcAft>
                          <a:spcPts val="0"/>
                        </a:spcAft>
                      </a:pPr>
                      <a:r>
                        <a:rPr lang="nl-NL" sz="1100" b="1" kern="1100" spc="0" dirty="0">
                          <a:latin typeface="Arial"/>
                          <a:ea typeface="Cambria"/>
                          <a:cs typeface="Times New Roman"/>
                        </a:rPr>
                        <a:t>prognose 2024</a:t>
                      </a:r>
                      <a:endParaRPr lang="nl-NL" sz="1100" kern="1100" spc="0" dirty="0">
                        <a:latin typeface="Arial"/>
                        <a:ea typeface="Cambria"/>
                        <a:cs typeface="Times New Roman"/>
                      </a:endParaRPr>
                    </a:p>
                  </a:txBody>
                  <a:tcPr marL="68580" marR="68580" marT="0" marB="0"/>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000"/>
                  </a:ext>
                </a:extLst>
              </a:tr>
              <a:tr h="359495">
                <a:tc>
                  <a:txBody>
                    <a:bodyPr/>
                    <a:lstStyle/>
                    <a:p>
                      <a:pPr algn="ctr">
                        <a:lnSpc>
                          <a:spcPct val="100000"/>
                        </a:lnSpc>
                        <a:spcBef>
                          <a:spcPts val="0"/>
                        </a:spcBef>
                        <a:spcAft>
                          <a:spcPts val="0"/>
                        </a:spcAft>
                      </a:pPr>
                      <a:r>
                        <a:rPr lang="nl-NL" sz="1100" b="1" kern="1100" spc="0" dirty="0" err="1">
                          <a:latin typeface="Arial"/>
                          <a:ea typeface="Cambria"/>
                          <a:cs typeface="Arial"/>
                        </a:rPr>
                        <a:t>leeftijds</a:t>
                      </a:r>
                      <a:r>
                        <a:rPr lang="nl-NL" sz="1100" b="1" kern="1100" spc="0" dirty="0">
                          <a:latin typeface="Arial"/>
                          <a:ea typeface="Cambria"/>
                          <a:cs typeface="Arial"/>
                        </a:rPr>
                        <a:t>-</a:t>
                      </a:r>
                      <a:endParaRPr lang="nl-NL" sz="1100" kern="1100" spc="0" dirty="0">
                        <a:latin typeface="Arial"/>
                        <a:ea typeface="Cambria"/>
                        <a:cs typeface="Arial"/>
                      </a:endParaRPr>
                    </a:p>
                    <a:p>
                      <a:pPr algn="ctr">
                        <a:lnSpc>
                          <a:spcPct val="100000"/>
                        </a:lnSpc>
                        <a:spcBef>
                          <a:spcPts val="0"/>
                        </a:spcBef>
                        <a:spcAft>
                          <a:spcPts val="0"/>
                        </a:spcAft>
                      </a:pPr>
                      <a:r>
                        <a:rPr lang="nl-NL" sz="1100" b="1" kern="1100" spc="0" dirty="0">
                          <a:latin typeface="Arial"/>
                          <a:ea typeface="Cambria"/>
                          <a:cs typeface="Arial"/>
                        </a:rPr>
                        <a:t>groep</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b="1" kern="1100" spc="0">
                          <a:latin typeface="Arial"/>
                          <a:ea typeface="Cambria"/>
                          <a:cs typeface="Arial"/>
                        </a:rPr>
                        <a:t>leden</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b="1" kern="1100" spc="0" dirty="0">
                          <a:latin typeface="Arial"/>
                          <a:cs typeface="Arial"/>
                        </a:rPr>
                        <a:t>%</a:t>
                      </a:r>
                    </a:p>
                  </a:txBody>
                  <a:tcPr/>
                </a:tc>
                <a:tc>
                  <a:txBody>
                    <a:bodyPr/>
                    <a:lstStyle/>
                    <a:p>
                      <a:pPr algn="ctr">
                        <a:lnSpc>
                          <a:spcPct val="100000"/>
                        </a:lnSpc>
                        <a:spcBef>
                          <a:spcPts val="0"/>
                        </a:spcBef>
                        <a:spcAft>
                          <a:spcPts val="0"/>
                        </a:spcAft>
                      </a:pPr>
                      <a:r>
                        <a:rPr lang="nl-NL" sz="1100" b="1" kern="1100" spc="0" dirty="0" err="1">
                          <a:latin typeface="Arial"/>
                          <a:ea typeface="Cambria"/>
                          <a:cs typeface="Arial"/>
                        </a:rPr>
                        <a:t>leeftijds</a:t>
                      </a:r>
                      <a:r>
                        <a:rPr lang="nl-NL" sz="1100" b="1" kern="1100" spc="0" dirty="0">
                          <a:latin typeface="Arial"/>
                          <a:ea typeface="Cambria"/>
                          <a:cs typeface="Arial"/>
                        </a:rPr>
                        <a:t>-</a:t>
                      </a:r>
                      <a:endParaRPr lang="nl-NL" sz="1100" kern="1100" spc="0" dirty="0">
                        <a:latin typeface="Arial"/>
                        <a:ea typeface="Cambria"/>
                        <a:cs typeface="Arial"/>
                      </a:endParaRPr>
                    </a:p>
                    <a:p>
                      <a:pPr algn="ctr">
                        <a:lnSpc>
                          <a:spcPct val="100000"/>
                        </a:lnSpc>
                        <a:spcBef>
                          <a:spcPts val="0"/>
                        </a:spcBef>
                        <a:spcAft>
                          <a:spcPts val="0"/>
                        </a:spcAft>
                      </a:pPr>
                      <a:r>
                        <a:rPr lang="nl-NL" sz="1100" b="1" kern="1100" spc="0" dirty="0">
                          <a:latin typeface="Arial"/>
                          <a:ea typeface="Cambria"/>
                          <a:cs typeface="Arial"/>
                        </a:rPr>
                        <a:t>groep</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b="1" kern="1100" spc="0">
                          <a:latin typeface="Arial"/>
                          <a:ea typeface="Cambria"/>
                          <a:cs typeface="Arial"/>
                        </a:rPr>
                        <a:t>leden</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toe- of afname</a:t>
                      </a:r>
                    </a:p>
                    <a:p>
                      <a:pPr algn="ctr">
                        <a:lnSpc>
                          <a:spcPct val="100000"/>
                        </a:lnSpc>
                        <a:spcBef>
                          <a:spcPts val="0"/>
                        </a:spcBef>
                        <a:spcAft>
                          <a:spcPts val="0"/>
                        </a:spcAft>
                      </a:pPr>
                      <a:r>
                        <a:rPr lang="nl-NL" sz="1100" b="1" kern="1100" spc="0" dirty="0">
                          <a:latin typeface="Arial"/>
                          <a:ea typeface="Cambria"/>
                          <a:cs typeface="Arial"/>
                        </a:rPr>
                        <a:t>leden</a:t>
                      </a:r>
                      <a:endParaRPr lang="nl-NL" sz="1100" kern="1100" spc="0" dirty="0">
                        <a:latin typeface="Arial"/>
                        <a:ea typeface="Cambria"/>
                        <a:cs typeface="Arial"/>
                      </a:endParaRPr>
                    </a:p>
                  </a:txBody>
                  <a:tcPr marL="68580" marR="68580" marT="0" marB="0"/>
                </a:tc>
                <a:extLst>
                  <a:ext uri="{0D108BD9-81ED-4DB2-BD59-A6C34878D82A}">
                    <a16:rowId xmlns:a16="http://schemas.microsoft.com/office/drawing/2014/main" val="10001"/>
                  </a:ext>
                </a:extLst>
              </a:tr>
              <a:tr h="173358">
                <a:tc>
                  <a:txBody>
                    <a:bodyPr/>
                    <a:lstStyle/>
                    <a:p>
                      <a:pPr algn="ctr">
                        <a:lnSpc>
                          <a:spcPct val="100000"/>
                        </a:lnSpc>
                        <a:spcBef>
                          <a:spcPts val="0"/>
                        </a:spcBef>
                        <a:spcAft>
                          <a:spcPts val="0"/>
                        </a:spcAft>
                      </a:pPr>
                      <a:endParaRPr lang="nl-NL" sz="8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endParaRPr lang="nl-NL" sz="8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endParaRPr lang="nl-NL" sz="800" kern="1100" spc="0" dirty="0">
                        <a:latin typeface="Arial"/>
                        <a:cs typeface="Arial"/>
                      </a:endParaRPr>
                    </a:p>
                  </a:txBody>
                  <a:tcPr/>
                </a:tc>
                <a:tc>
                  <a:txBody>
                    <a:bodyPr/>
                    <a:lstStyle/>
                    <a:p>
                      <a:pPr algn="ctr">
                        <a:lnSpc>
                          <a:spcPct val="100000"/>
                        </a:lnSpc>
                        <a:spcBef>
                          <a:spcPts val="0"/>
                        </a:spcBef>
                        <a:spcAft>
                          <a:spcPts val="0"/>
                        </a:spcAft>
                      </a:pPr>
                      <a:r>
                        <a:rPr lang="nl-NL" sz="1100" b="1" kern="1100" spc="0" dirty="0">
                          <a:latin typeface="Arial"/>
                          <a:ea typeface="Cambria"/>
                          <a:cs typeface="Arial"/>
                        </a:rPr>
                        <a:t>0-4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0</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0</a:t>
                      </a:r>
                    </a:p>
                  </a:txBody>
                  <a:tcPr marL="68580" marR="68580" marT="0" marB="0"/>
                </a:tc>
                <a:extLst>
                  <a:ext uri="{0D108BD9-81ED-4DB2-BD59-A6C34878D82A}">
                    <a16:rowId xmlns:a16="http://schemas.microsoft.com/office/drawing/2014/main" val="10002"/>
                  </a:ext>
                </a:extLst>
              </a:tr>
              <a:tr h="181841">
                <a:tc>
                  <a:txBody>
                    <a:bodyPr/>
                    <a:lstStyle/>
                    <a:p>
                      <a:pPr algn="ctr">
                        <a:lnSpc>
                          <a:spcPct val="100000"/>
                        </a:lnSpc>
                        <a:spcBef>
                          <a:spcPts val="0"/>
                        </a:spcBef>
                        <a:spcAft>
                          <a:spcPts val="0"/>
                        </a:spcAft>
                      </a:pPr>
                      <a:r>
                        <a:rPr lang="nl-NL" sz="1100" b="1" kern="1100" spc="0" dirty="0">
                          <a:latin typeface="Arial"/>
                          <a:ea typeface="Cambria"/>
                          <a:cs typeface="Arial"/>
                        </a:rPr>
                        <a:t>0-4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0</a:t>
                      </a:r>
                    </a:p>
                  </a:txBody>
                  <a:tcPr marL="68580" marR="68580" marT="0" marB="0"/>
                </a:tc>
                <a:tc>
                  <a:txBody>
                    <a:bodyPr/>
                    <a:lstStyle/>
                    <a:p>
                      <a:pPr algn="ctr">
                        <a:lnSpc>
                          <a:spcPct val="100000"/>
                        </a:lnSpc>
                        <a:spcBef>
                          <a:spcPts val="0"/>
                        </a:spcBef>
                        <a:spcAft>
                          <a:spcPts val="0"/>
                        </a:spcAft>
                      </a:pPr>
                      <a:endParaRPr lang="nl-NL" sz="800" kern="1100" spc="0" dirty="0">
                        <a:latin typeface="Arial"/>
                        <a:cs typeface="Arial"/>
                      </a:endParaRPr>
                    </a:p>
                  </a:txBody>
                  <a:tcPr/>
                </a:tc>
                <a:tc>
                  <a:txBody>
                    <a:bodyPr/>
                    <a:lstStyle/>
                    <a:p>
                      <a:pPr algn="ctr">
                        <a:lnSpc>
                          <a:spcPct val="100000"/>
                        </a:lnSpc>
                        <a:spcBef>
                          <a:spcPts val="0"/>
                        </a:spcBef>
                        <a:spcAft>
                          <a:spcPts val="0"/>
                        </a:spcAft>
                      </a:pPr>
                      <a:r>
                        <a:rPr lang="nl-NL" sz="1100" b="1" kern="1100" spc="0">
                          <a:latin typeface="Arial"/>
                          <a:ea typeface="Cambria"/>
                          <a:cs typeface="Arial"/>
                        </a:rPr>
                        <a:t>5-9</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7</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+7</a:t>
                      </a:r>
                    </a:p>
                  </a:txBody>
                  <a:tcPr marL="68580" marR="68580" marT="0" marB="0"/>
                </a:tc>
                <a:extLst>
                  <a:ext uri="{0D108BD9-81ED-4DB2-BD59-A6C34878D82A}">
                    <a16:rowId xmlns:a16="http://schemas.microsoft.com/office/drawing/2014/main" val="10003"/>
                  </a:ext>
                </a:extLst>
              </a:tr>
              <a:tr h="166201">
                <a:tc>
                  <a:txBody>
                    <a:bodyPr/>
                    <a:lstStyle/>
                    <a:p>
                      <a:pPr algn="ctr">
                        <a:lnSpc>
                          <a:spcPct val="100000"/>
                        </a:lnSpc>
                        <a:spcBef>
                          <a:spcPts val="0"/>
                        </a:spcBef>
                        <a:spcAft>
                          <a:spcPts val="0"/>
                        </a:spcAft>
                      </a:pPr>
                      <a:r>
                        <a:rPr lang="nl-NL" sz="1100" b="1" kern="1100" spc="0" dirty="0">
                          <a:latin typeface="Arial"/>
                          <a:ea typeface="Cambria"/>
                          <a:cs typeface="Arial"/>
                        </a:rPr>
                        <a:t>5-9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7</a:t>
                      </a:r>
                    </a:p>
                  </a:txBody>
                  <a:tcPr marL="68580" marR="68580" marT="0" marB="0"/>
                </a:tc>
                <a:tc>
                  <a:txBody>
                    <a:bodyPr/>
                    <a:lstStyle/>
                    <a:p>
                      <a:pPr algn="ctr">
                        <a:lnSpc>
                          <a:spcPct val="100000"/>
                        </a:lnSpc>
                        <a:spcBef>
                          <a:spcPts val="0"/>
                        </a:spcBef>
                        <a:spcAft>
                          <a:spcPts val="0"/>
                        </a:spcAft>
                      </a:pPr>
                      <a:endParaRPr lang="nl-NL" sz="800" kern="1100" spc="0" dirty="0">
                        <a:latin typeface="Arial"/>
                        <a:cs typeface="Arial"/>
                      </a:endParaRPr>
                    </a:p>
                  </a:txBody>
                  <a:tcPr/>
                </a:tc>
                <a:tc>
                  <a:txBody>
                    <a:bodyPr/>
                    <a:lstStyle/>
                    <a:p>
                      <a:pPr algn="ctr">
                        <a:lnSpc>
                          <a:spcPct val="100000"/>
                        </a:lnSpc>
                        <a:spcBef>
                          <a:spcPts val="0"/>
                        </a:spcBef>
                        <a:spcAft>
                          <a:spcPts val="0"/>
                        </a:spcAft>
                      </a:pPr>
                      <a:r>
                        <a:rPr lang="nl-NL" sz="1100" b="1" kern="1100" spc="0" dirty="0">
                          <a:latin typeface="Arial"/>
                          <a:ea typeface="Cambria"/>
                          <a:cs typeface="Arial"/>
                        </a:rPr>
                        <a:t>10-14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28</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+21</a:t>
                      </a:r>
                    </a:p>
                  </a:txBody>
                  <a:tcPr marL="68580" marR="68580" marT="0" marB="0"/>
                </a:tc>
                <a:extLst>
                  <a:ext uri="{0D108BD9-81ED-4DB2-BD59-A6C34878D82A}">
                    <a16:rowId xmlns:a16="http://schemas.microsoft.com/office/drawing/2014/main" val="10004"/>
                  </a:ext>
                </a:extLst>
              </a:tr>
              <a:tr h="180804">
                <a:tc>
                  <a:txBody>
                    <a:bodyPr/>
                    <a:lstStyle/>
                    <a:p>
                      <a:pPr algn="ctr">
                        <a:lnSpc>
                          <a:spcPct val="100000"/>
                        </a:lnSpc>
                        <a:spcBef>
                          <a:spcPts val="0"/>
                        </a:spcBef>
                        <a:spcAft>
                          <a:spcPts val="0"/>
                        </a:spcAft>
                      </a:pPr>
                      <a:r>
                        <a:rPr lang="nl-NL" sz="1100" b="1" kern="1100" spc="0" dirty="0">
                          <a:latin typeface="Arial"/>
                          <a:ea typeface="Cambria"/>
                          <a:cs typeface="Arial"/>
                        </a:rPr>
                        <a:t>10-14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21</a:t>
                      </a:r>
                    </a:p>
                  </a:txBody>
                  <a:tcPr marL="68580" marR="68580" marT="0" marB="0"/>
                </a:tc>
                <a:tc>
                  <a:txBody>
                    <a:bodyPr/>
                    <a:lstStyle/>
                    <a:p>
                      <a:pPr algn="ctr">
                        <a:lnSpc>
                          <a:spcPct val="100000"/>
                        </a:lnSpc>
                        <a:spcBef>
                          <a:spcPts val="0"/>
                        </a:spcBef>
                        <a:spcAft>
                          <a:spcPts val="0"/>
                        </a:spcAft>
                      </a:pP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15-19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46</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+25</a:t>
                      </a:r>
                    </a:p>
                  </a:txBody>
                  <a:tcPr marL="68580" marR="68580" marT="0" marB="0"/>
                </a:tc>
                <a:extLst>
                  <a:ext uri="{0D108BD9-81ED-4DB2-BD59-A6C34878D82A}">
                    <a16:rowId xmlns:a16="http://schemas.microsoft.com/office/drawing/2014/main" val="10005"/>
                  </a:ext>
                </a:extLst>
              </a:tr>
              <a:tr h="180804">
                <a:tc>
                  <a:txBody>
                    <a:bodyPr/>
                    <a:lstStyle/>
                    <a:p>
                      <a:pPr algn="ctr">
                        <a:lnSpc>
                          <a:spcPct val="100000"/>
                        </a:lnSpc>
                        <a:spcBef>
                          <a:spcPts val="0"/>
                        </a:spcBef>
                        <a:spcAft>
                          <a:spcPts val="0"/>
                        </a:spcAft>
                      </a:pPr>
                      <a:r>
                        <a:rPr lang="nl-NL" sz="1100" b="1" kern="1100" spc="0">
                          <a:latin typeface="Arial"/>
                          <a:ea typeface="Cambria"/>
                          <a:cs typeface="Arial"/>
                        </a:rPr>
                        <a:t>15-19</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27</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-39</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20-24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15</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-12</a:t>
                      </a:r>
                    </a:p>
                  </a:txBody>
                  <a:tcPr marL="68580" marR="68580" marT="0" marB="0"/>
                </a:tc>
                <a:extLst>
                  <a:ext uri="{0D108BD9-81ED-4DB2-BD59-A6C34878D82A}">
                    <a16:rowId xmlns:a16="http://schemas.microsoft.com/office/drawing/2014/main" val="10006"/>
                  </a:ext>
                </a:extLst>
              </a:tr>
              <a:tr h="180804">
                <a:tc>
                  <a:txBody>
                    <a:bodyPr/>
                    <a:lstStyle/>
                    <a:p>
                      <a:pPr algn="ctr">
                        <a:lnSpc>
                          <a:spcPct val="100000"/>
                        </a:lnSpc>
                        <a:spcBef>
                          <a:spcPts val="0"/>
                        </a:spcBef>
                        <a:spcAft>
                          <a:spcPts val="0"/>
                        </a:spcAft>
                      </a:pPr>
                      <a:r>
                        <a:rPr lang="nl-NL" sz="1100" b="1" kern="1100" spc="0" dirty="0">
                          <a:latin typeface="Arial"/>
                          <a:ea typeface="Cambria"/>
                          <a:cs typeface="Arial"/>
                        </a:rPr>
                        <a:t>20-24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25</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+17</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25-29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30</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+5</a:t>
                      </a:r>
                    </a:p>
                  </a:txBody>
                  <a:tcPr marL="68580" marR="68580" marT="0" marB="0"/>
                </a:tc>
                <a:extLst>
                  <a:ext uri="{0D108BD9-81ED-4DB2-BD59-A6C34878D82A}">
                    <a16:rowId xmlns:a16="http://schemas.microsoft.com/office/drawing/2014/main" val="10007"/>
                  </a:ext>
                </a:extLst>
              </a:tr>
              <a:tr h="180804">
                <a:tc>
                  <a:txBody>
                    <a:bodyPr/>
                    <a:lstStyle/>
                    <a:p>
                      <a:pPr algn="ctr">
                        <a:lnSpc>
                          <a:spcPct val="100000"/>
                        </a:lnSpc>
                        <a:spcBef>
                          <a:spcPts val="0"/>
                        </a:spcBef>
                        <a:spcAft>
                          <a:spcPts val="0"/>
                        </a:spcAft>
                      </a:pPr>
                      <a:r>
                        <a:rPr lang="nl-NL" sz="1100" b="1" kern="1100" spc="0">
                          <a:latin typeface="Arial"/>
                          <a:ea typeface="Cambria"/>
                          <a:cs typeface="Arial"/>
                        </a:rPr>
                        <a:t>25-29</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34</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+60</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30-34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55</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+21</a:t>
                      </a:r>
                    </a:p>
                  </a:txBody>
                  <a:tcPr marL="68580" marR="68580" marT="0" marB="0"/>
                </a:tc>
                <a:extLst>
                  <a:ext uri="{0D108BD9-81ED-4DB2-BD59-A6C34878D82A}">
                    <a16:rowId xmlns:a16="http://schemas.microsoft.com/office/drawing/2014/main" val="10008"/>
                  </a:ext>
                </a:extLst>
              </a:tr>
              <a:tr h="180804">
                <a:tc>
                  <a:txBody>
                    <a:bodyPr/>
                    <a:lstStyle/>
                    <a:p>
                      <a:pPr algn="ctr">
                        <a:lnSpc>
                          <a:spcPct val="100000"/>
                        </a:lnSpc>
                        <a:spcBef>
                          <a:spcPts val="0"/>
                        </a:spcBef>
                        <a:spcAft>
                          <a:spcPts val="0"/>
                        </a:spcAft>
                      </a:pPr>
                      <a:r>
                        <a:rPr lang="nl-NL" sz="1100" b="1" kern="1100" spc="0">
                          <a:latin typeface="Arial"/>
                          <a:ea typeface="Cambria"/>
                          <a:cs typeface="Arial"/>
                        </a:rPr>
                        <a:t>30-34</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56</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+16</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35-39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65</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+9</a:t>
                      </a:r>
                    </a:p>
                  </a:txBody>
                  <a:tcPr marL="68580" marR="68580" marT="0" marB="0"/>
                </a:tc>
                <a:extLst>
                  <a:ext uri="{0D108BD9-81ED-4DB2-BD59-A6C34878D82A}">
                    <a16:rowId xmlns:a16="http://schemas.microsoft.com/office/drawing/2014/main" val="10009"/>
                  </a:ext>
                </a:extLst>
              </a:tr>
              <a:tr h="180804">
                <a:tc>
                  <a:txBody>
                    <a:bodyPr/>
                    <a:lstStyle/>
                    <a:p>
                      <a:pPr algn="ctr">
                        <a:lnSpc>
                          <a:spcPct val="100000"/>
                        </a:lnSpc>
                        <a:spcBef>
                          <a:spcPts val="0"/>
                        </a:spcBef>
                        <a:spcAft>
                          <a:spcPts val="0"/>
                        </a:spcAft>
                      </a:pPr>
                      <a:r>
                        <a:rPr lang="nl-NL" sz="1100" b="1" kern="1100" spc="0" dirty="0">
                          <a:latin typeface="Arial"/>
                          <a:ea typeface="Cambria"/>
                          <a:cs typeface="Arial"/>
                        </a:rPr>
                        <a:t>35-39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58</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+3</a:t>
                      </a:r>
                    </a:p>
                  </a:txBody>
                  <a:tcPr marL="68580" marR="68580" marT="0" marB="0"/>
                </a:tc>
                <a:tc>
                  <a:txBody>
                    <a:bodyPr/>
                    <a:lstStyle/>
                    <a:p>
                      <a:pPr algn="ctr">
                        <a:lnSpc>
                          <a:spcPct val="100000"/>
                        </a:lnSpc>
                        <a:spcBef>
                          <a:spcPts val="0"/>
                        </a:spcBef>
                        <a:spcAft>
                          <a:spcPts val="0"/>
                        </a:spcAft>
                      </a:pPr>
                      <a:r>
                        <a:rPr lang="nl-NL" sz="1100" b="1" kern="1100" spc="0">
                          <a:latin typeface="Arial"/>
                          <a:ea typeface="Cambria"/>
                          <a:cs typeface="Arial"/>
                        </a:rPr>
                        <a:t>40-44</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60</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a:t>
                      </a:r>
                    </a:p>
                  </a:txBody>
                  <a:tcPr marL="68580" marR="68580" marT="0" marB="0"/>
                </a:tc>
                <a:extLst>
                  <a:ext uri="{0D108BD9-81ED-4DB2-BD59-A6C34878D82A}">
                    <a16:rowId xmlns:a16="http://schemas.microsoft.com/office/drawing/2014/main" val="10010"/>
                  </a:ext>
                </a:extLst>
              </a:tr>
              <a:tr h="180804">
                <a:tc>
                  <a:txBody>
                    <a:bodyPr/>
                    <a:lstStyle/>
                    <a:p>
                      <a:pPr algn="ctr">
                        <a:lnSpc>
                          <a:spcPct val="100000"/>
                        </a:lnSpc>
                        <a:spcBef>
                          <a:spcPts val="0"/>
                        </a:spcBef>
                        <a:spcAft>
                          <a:spcPts val="0"/>
                        </a:spcAft>
                      </a:pPr>
                      <a:r>
                        <a:rPr lang="nl-NL" sz="1100" b="1" kern="1100" spc="0">
                          <a:latin typeface="Arial"/>
                          <a:ea typeface="Cambria"/>
                          <a:cs typeface="Arial"/>
                        </a:rPr>
                        <a:t>40-44</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70</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+31</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45-49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90</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+20</a:t>
                      </a:r>
                    </a:p>
                  </a:txBody>
                  <a:tcPr marL="68580" marR="68580" marT="0" marB="0"/>
                </a:tc>
                <a:extLst>
                  <a:ext uri="{0D108BD9-81ED-4DB2-BD59-A6C34878D82A}">
                    <a16:rowId xmlns:a16="http://schemas.microsoft.com/office/drawing/2014/main" val="10011"/>
                  </a:ext>
                </a:extLst>
              </a:tr>
              <a:tr h="180804">
                <a:tc>
                  <a:txBody>
                    <a:bodyPr/>
                    <a:lstStyle/>
                    <a:p>
                      <a:pPr algn="ctr">
                        <a:lnSpc>
                          <a:spcPct val="100000"/>
                        </a:lnSpc>
                        <a:spcBef>
                          <a:spcPts val="0"/>
                        </a:spcBef>
                        <a:spcAft>
                          <a:spcPts val="0"/>
                        </a:spcAft>
                      </a:pPr>
                      <a:r>
                        <a:rPr lang="nl-NL" sz="1100" b="1" kern="1100" spc="0" dirty="0">
                          <a:latin typeface="Arial"/>
                          <a:ea typeface="Cambria"/>
                          <a:cs typeface="Arial"/>
                        </a:rPr>
                        <a:t>45-49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97</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+33</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50-54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130</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+33</a:t>
                      </a:r>
                    </a:p>
                  </a:txBody>
                  <a:tcPr marL="68580" marR="68580" marT="0" marB="0"/>
                </a:tc>
                <a:extLst>
                  <a:ext uri="{0D108BD9-81ED-4DB2-BD59-A6C34878D82A}">
                    <a16:rowId xmlns:a16="http://schemas.microsoft.com/office/drawing/2014/main" val="10012"/>
                  </a:ext>
                </a:extLst>
              </a:tr>
              <a:tr h="180804">
                <a:tc>
                  <a:txBody>
                    <a:bodyPr/>
                    <a:lstStyle/>
                    <a:p>
                      <a:pPr algn="ctr">
                        <a:lnSpc>
                          <a:spcPct val="100000"/>
                        </a:lnSpc>
                        <a:spcBef>
                          <a:spcPts val="0"/>
                        </a:spcBef>
                        <a:spcAft>
                          <a:spcPts val="0"/>
                        </a:spcAft>
                      </a:pPr>
                      <a:r>
                        <a:rPr lang="nl-NL" sz="1100" b="1" kern="1100" spc="0">
                          <a:latin typeface="Arial"/>
                          <a:ea typeface="Cambria"/>
                          <a:cs typeface="Arial"/>
                        </a:rPr>
                        <a:t>50-54</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153</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+10</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55-59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170</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+17</a:t>
                      </a:r>
                    </a:p>
                  </a:txBody>
                  <a:tcPr marL="68580" marR="68580" marT="0" marB="0"/>
                </a:tc>
                <a:extLst>
                  <a:ext uri="{0D108BD9-81ED-4DB2-BD59-A6C34878D82A}">
                    <a16:rowId xmlns:a16="http://schemas.microsoft.com/office/drawing/2014/main" val="10013"/>
                  </a:ext>
                </a:extLst>
              </a:tr>
              <a:tr h="180804">
                <a:tc>
                  <a:txBody>
                    <a:bodyPr/>
                    <a:lstStyle/>
                    <a:p>
                      <a:pPr algn="ctr">
                        <a:lnSpc>
                          <a:spcPct val="100000"/>
                        </a:lnSpc>
                        <a:spcBef>
                          <a:spcPts val="0"/>
                        </a:spcBef>
                        <a:spcAft>
                          <a:spcPts val="0"/>
                        </a:spcAft>
                      </a:pPr>
                      <a:r>
                        <a:rPr lang="nl-NL" sz="1100" b="1" kern="1100" spc="0">
                          <a:latin typeface="Arial"/>
                          <a:ea typeface="Cambria"/>
                          <a:cs typeface="Arial"/>
                        </a:rPr>
                        <a:t>55-59</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160</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-20</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60-64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130</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-30</a:t>
                      </a:r>
                    </a:p>
                  </a:txBody>
                  <a:tcPr marL="68580" marR="68580" marT="0" marB="0"/>
                </a:tc>
                <a:extLst>
                  <a:ext uri="{0D108BD9-81ED-4DB2-BD59-A6C34878D82A}">
                    <a16:rowId xmlns:a16="http://schemas.microsoft.com/office/drawing/2014/main" val="10014"/>
                  </a:ext>
                </a:extLst>
              </a:tr>
              <a:tr h="180804">
                <a:tc>
                  <a:txBody>
                    <a:bodyPr/>
                    <a:lstStyle/>
                    <a:p>
                      <a:pPr algn="ctr">
                        <a:lnSpc>
                          <a:spcPct val="100000"/>
                        </a:lnSpc>
                        <a:spcBef>
                          <a:spcPts val="0"/>
                        </a:spcBef>
                        <a:spcAft>
                          <a:spcPts val="0"/>
                        </a:spcAft>
                      </a:pPr>
                      <a:r>
                        <a:rPr lang="nl-NL" sz="1100" b="1" kern="1100" spc="0" dirty="0">
                          <a:latin typeface="Arial"/>
                          <a:ea typeface="Cambria"/>
                          <a:cs typeface="Arial"/>
                        </a:rPr>
                        <a:t>60-64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145</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-14</a:t>
                      </a:r>
                    </a:p>
                  </a:txBody>
                  <a:tcPr marL="68580" marR="68580" marT="0" marB="0"/>
                </a:tc>
                <a:tc>
                  <a:txBody>
                    <a:bodyPr/>
                    <a:lstStyle/>
                    <a:p>
                      <a:pPr algn="ctr">
                        <a:lnSpc>
                          <a:spcPct val="100000"/>
                        </a:lnSpc>
                        <a:spcBef>
                          <a:spcPts val="0"/>
                        </a:spcBef>
                        <a:spcAft>
                          <a:spcPts val="0"/>
                        </a:spcAft>
                      </a:pPr>
                      <a:r>
                        <a:rPr lang="nl-NL" sz="1100" b="1" kern="1100" spc="0">
                          <a:latin typeface="Arial"/>
                          <a:ea typeface="Cambria"/>
                          <a:cs typeface="Arial"/>
                        </a:rPr>
                        <a:t>65-69</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125</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-20</a:t>
                      </a:r>
                    </a:p>
                  </a:txBody>
                  <a:tcPr marL="68580" marR="68580" marT="0" marB="0"/>
                </a:tc>
                <a:extLst>
                  <a:ext uri="{0D108BD9-81ED-4DB2-BD59-A6C34878D82A}">
                    <a16:rowId xmlns:a16="http://schemas.microsoft.com/office/drawing/2014/main" val="10015"/>
                  </a:ext>
                </a:extLst>
              </a:tr>
              <a:tr h="180804">
                <a:tc>
                  <a:txBody>
                    <a:bodyPr/>
                    <a:lstStyle/>
                    <a:p>
                      <a:pPr algn="ctr">
                        <a:lnSpc>
                          <a:spcPct val="100000"/>
                        </a:lnSpc>
                        <a:spcBef>
                          <a:spcPts val="0"/>
                        </a:spcBef>
                        <a:spcAft>
                          <a:spcPts val="0"/>
                        </a:spcAft>
                      </a:pPr>
                      <a:r>
                        <a:rPr lang="nl-NL" sz="1100" b="1" kern="1100" spc="0">
                          <a:latin typeface="Arial"/>
                          <a:ea typeface="Cambria"/>
                          <a:cs typeface="Arial"/>
                        </a:rPr>
                        <a:t>65-69</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140</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-3</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70-74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135</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-5</a:t>
                      </a:r>
                    </a:p>
                  </a:txBody>
                  <a:tcPr marL="68580" marR="68580" marT="0" marB="0"/>
                </a:tc>
                <a:extLst>
                  <a:ext uri="{0D108BD9-81ED-4DB2-BD59-A6C34878D82A}">
                    <a16:rowId xmlns:a16="http://schemas.microsoft.com/office/drawing/2014/main" val="10016"/>
                  </a:ext>
                </a:extLst>
              </a:tr>
              <a:tr h="180804">
                <a:tc>
                  <a:txBody>
                    <a:bodyPr/>
                    <a:lstStyle/>
                    <a:p>
                      <a:pPr algn="ctr">
                        <a:lnSpc>
                          <a:spcPct val="100000"/>
                        </a:lnSpc>
                        <a:spcBef>
                          <a:spcPts val="0"/>
                        </a:spcBef>
                        <a:spcAft>
                          <a:spcPts val="0"/>
                        </a:spcAft>
                      </a:pPr>
                      <a:r>
                        <a:rPr lang="nl-NL" sz="1100" b="1" kern="1100" spc="0">
                          <a:latin typeface="Arial"/>
                          <a:ea typeface="Cambria"/>
                          <a:cs typeface="Arial"/>
                        </a:rPr>
                        <a:t>70-74</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155</a:t>
                      </a:r>
                    </a:p>
                  </a:txBody>
                  <a:tcPr marL="68580" marR="68580" marT="0" marB="0"/>
                </a:tc>
                <a:tc>
                  <a:txBody>
                    <a:bodyPr/>
                    <a:lstStyle/>
                    <a:p>
                      <a:pPr algn="ctr">
                        <a:lnSpc>
                          <a:spcPct val="100000"/>
                        </a:lnSpc>
                        <a:spcBef>
                          <a:spcPts val="0"/>
                        </a:spcBef>
                        <a:spcAft>
                          <a:spcPts val="0"/>
                        </a:spcAft>
                      </a:pPr>
                      <a:r>
                        <a:rPr lang="nl-NL" sz="1100" b="0" i="0" kern="1100" spc="0" dirty="0">
                          <a:solidFill>
                            <a:srgbClr val="000000"/>
                          </a:solidFill>
                          <a:latin typeface="Arial"/>
                          <a:ea typeface="Cambria"/>
                          <a:cs typeface="Times New Roman"/>
                        </a:rPr>
                        <a:t>-57</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75-79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65</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-90</a:t>
                      </a:r>
                    </a:p>
                  </a:txBody>
                  <a:tcPr marL="68580" marR="68580" marT="0" marB="0"/>
                </a:tc>
                <a:extLst>
                  <a:ext uri="{0D108BD9-81ED-4DB2-BD59-A6C34878D82A}">
                    <a16:rowId xmlns:a16="http://schemas.microsoft.com/office/drawing/2014/main" val="10017"/>
                  </a:ext>
                </a:extLst>
              </a:tr>
              <a:tr h="180804">
                <a:tc>
                  <a:txBody>
                    <a:bodyPr/>
                    <a:lstStyle/>
                    <a:p>
                      <a:pPr algn="ctr">
                        <a:lnSpc>
                          <a:spcPct val="100000"/>
                        </a:lnSpc>
                        <a:spcBef>
                          <a:spcPts val="0"/>
                        </a:spcBef>
                        <a:spcAft>
                          <a:spcPts val="0"/>
                        </a:spcAft>
                      </a:pPr>
                      <a:r>
                        <a:rPr lang="nl-NL" sz="1100" b="1" kern="1100" spc="0" dirty="0">
                          <a:latin typeface="Arial"/>
                          <a:ea typeface="Cambria"/>
                          <a:cs typeface="Arial"/>
                        </a:rPr>
                        <a:t>75-79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84</a:t>
                      </a:r>
                    </a:p>
                  </a:txBody>
                  <a:tcPr marL="68580" marR="68580" marT="0" marB="0"/>
                </a:tc>
                <a:tc>
                  <a:txBody>
                    <a:bodyPr/>
                    <a:lstStyle/>
                    <a:p>
                      <a:pPr algn="ctr">
                        <a:lnSpc>
                          <a:spcPct val="100000"/>
                        </a:lnSpc>
                        <a:spcBef>
                          <a:spcPts val="0"/>
                        </a:spcBef>
                        <a:spcAft>
                          <a:spcPts val="0"/>
                        </a:spcAft>
                      </a:pPr>
                      <a:r>
                        <a:rPr lang="nl-NL" sz="1100" b="0" i="0" kern="1100" spc="0" dirty="0">
                          <a:solidFill>
                            <a:srgbClr val="000000"/>
                          </a:solidFill>
                          <a:latin typeface="Arial"/>
                          <a:ea typeface="Cambria"/>
                          <a:cs typeface="Times New Roman"/>
                        </a:rPr>
                        <a:t>-58</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80-84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35</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-49</a:t>
                      </a:r>
                    </a:p>
                  </a:txBody>
                  <a:tcPr marL="68580" marR="68580" marT="0" marB="0"/>
                </a:tc>
                <a:extLst>
                  <a:ext uri="{0D108BD9-81ED-4DB2-BD59-A6C34878D82A}">
                    <a16:rowId xmlns:a16="http://schemas.microsoft.com/office/drawing/2014/main" val="10018"/>
                  </a:ext>
                </a:extLst>
              </a:tr>
              <a:tr h="180804">
                <a:tc>
                  <a:txBody>
                    <a:bodyPr/>
                    <a:lstStyle/>
                    <a:p>
                      <a:pPr algn="ctr">
                        <a:lnSpc>
                          <a:spcPct val="100000"/>
                        </a:lnSpc>
                        <a:spcBef>
                          <a:spcPts val="0"/>
                        </a:spcBef>
                        <a:spcAft>
                          <a:spcPts val="0"/>
                        </a:spcAft>
                      </a:pPr>
                      <a:r>
                        <a:rPr lang="nl-NL" sz="1100" b="1" kern="1100" spc="0">
                          <a:latin typeface="Arial"/>
                          <a:ea typeface="Cambria"/>
                          <a:cs typeface="Arial"/>
                        </a:rPr>
                        <a:t>80-84</a:t>
                      </a:r>
                      <a:endParaRPr lang="nl-NL" sz="1100" kern="1100" spc="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59</a:t>
                      </a:r>
                    </a:p>
                  </a:txBody>
                  <a:tcPr marL="68580" marR="68580" marT="0" marB="0"/>
                </a:tc>
                <a:tc>
                  <a:txBody>
                    <a:bodyPr/>
                    <a:lstStyle/>
                    <a:p>
                      <a:pPr algn="ctr">
                        <a:lnSpc>
                          <a:spcPct val="100000"/>
                        </a:lnSpc>
                        <a:spcBef>
                          <a:spcPts val="0"/>
                        </a:spcBef>
                        <a:spcAft>
                          <a:spcPts val="0"/>
                        </a:spcAft>
                      </a:pPr>
                      <a:r>
                        <a:rPr lang="nl-NL" sz="1100" b="0" i="0" kern="1100" spc="0" dirty="0">
                          <a:solidFill>
                            <a:srgbClr val="000000"/>
                          </a:solidFill>
                          <a:latin typeface="Arial"/>
                          <a:ea typeface="Cambria"/>
                          <a:cs typeface="Times New Roman"/>
                        </a:rPr>
                        <a:t>-84</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85-89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10</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-49</a:t>
                      </a:r>
                    </a:p>
                  </a:txBody>
                  <a:tcPr marL="68580" marR="68580" marT="0" marB="0"/>
                </a:tc>
                <a:extLst>
                  <a:ext uri="{0D108BD9-81ED-4DB2-BD59-A6C34878D82A}">
                    <a16:rowId xmlns:a16="http://schemas.microsoft.com/office/drawing/2014/main" val="10019"/>
                  </a:ext>
                </a:extLst>
              </a:tr>
              <a:tr h="180804">
                <a:tc>
                  <a:txBody>
                    <a:bodyPr/>
                    <a:lstStyle/>
                    <a:p>
                      <a:pPr algn="ctr">
                        <a:lnSpc>
                          <a:spcPct val="100000"/>
                        </a:lnSpc>
                        <a:spcBef>
                          <a:spcPts val="0"/>
                        </a:spcBef>
                        <a:spcAft>
                          <a:spcPts val="0"/>
                        </a:spcAft>
                      </a:pPr>
                      <a:r>
                        <a:rPr lang="nl-NL" sz="1100" b="1" kern="1100" spc="0" dirty="0">
                          <a:latin typeface="Arial"/>
                          <a:ea typeface="Cambria"/>
                          <a:cs typeface="Arial"/>
                        </a:rPr>
                        <a:t>85-89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15</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-87</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90-94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2</a:t>
                      </a: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-13</a:t>
                      </a:r>
                    </a:p>
                  </a:txBody>
                  <a:tcPr marL="68580" marR="68580" marT="0" marB="0"/>
                </a:tc>
                <a:extLst>
                  <a:ext uri="{0D108BD9-81ED-4DB2-BD59-A6C34878D82A}">
                    <a16:rowId xmlns:a16="http://schemas.microsoft.com/office/drawing/2014/main" val="10020"/>
                  </a:ext>
                </a:extLst>
              </a:tr>
              <a:tr h="180804">
                <a:tc>
                  <a:txBody>
                    <a:bodyPr/>
                    <a:lstStyle/>
                    <a:p>
                      <a:pPr algn="ctr">
                        <a:lnSpc>
                          <a:spcPct val="100000"/>
                        </a:lnSpc>
                        <a:spcBef>
                          <a:spcPts val="0"/>
                        </a:spcBef>
                        <a:spcAft>
                          <a:spcPts val="0"/>
                        </a:spcAft>
                      </a:pPr>
                      <a:r>
                        <a:rPr lang="nl-NL" sz="1100" b="1" kern="1100" spc="0" dirty="0">
                          <a:latin typeface="Arial"/>
                          <a:ea typeface="Cambria"/>
                          <a:cs typeface="Arial"/>
                        </a:rPr>
                        <a:t>90-94</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5</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-80</a:t>
                      </a:r>
                    </a:p>
                  </a:txBody>
                  <a:tcPr marL="68580" marR="68580" marT="0" marB="0"/>
                </a:tc>
                <a:tc>
                  <a:txBody>
                    <a:bodyPr/>
                    <a:lstStyle/>
                    <a:p>
                      <a:pPr algn="ctr">
                        <a:lnSpc>
                          <a:spcPct val="100000"/>
                        </a:lnSpc>
                        <a:spcBef>
                          <a:spcPts val="0"/>
                        </a:spcBef>
                        <a:spcAft>
                          <a:spcPts val="0"/>
                        </a:spcAft>
                      </a:pPr>
                      <a:r>
                        <a:rPr lang="nl-NL" sz="1100" b="1" kern="1100" spc="0" dirty="0">
                          <a:latin typeface="Arial"/>
                          <a:ea typeface="Cambria"/>
                          <a:cs typeface="Arial"/>
                        </a:rPr>
                        <a:t>95-99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a:latin typeface="Arial"/>
                          <a:ea typeface="Cambria"/>
                          <a:cs typeface="Times New Roman"/>
                        </a:rPr>
                        <a:t>1</a:t>
                      </a: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Times New Roman"/>
                        </a:rPr>
                        <a:t>-4</a:t>
                      </a:r>
                    </a:p>
                  </a:txBody>
                  <a:tcPr marL="68580" marR="68580" marT="0" marB="0"/>
                </a:tc>
                <a:extLst>
                  <a:ext uri="{0D108BD9-81ED-4DB2-BD59-A6C34878D82A}">
                    <a16:rowId xmlns:a16="http://schemas.microsoft.com/office/drawing/2014/main" val="10021"/>
                  </a:ext>
                </a:extLst>
              </a:tr>
              <a:tr h="263266">
                <a:tc>
                  <a:txBody>
                    <a:bodyPr/>
                    <a:lstStyle/>
                    <a:p>
                      <a:pPr algn="ctr">
                        <a:lnSpc>
                          <a:spcPct val="100000"/>
                        </a:lnSpc>
                        <a:spcBef>
                          <a:spcPts val="0"/>
                        </a:spcBef>
                        <a:spcAft>
                          <a:spcPts val="0"/>
                        </a:spcAft>
                      </a:pPr>
                      <a:r>
                        <a:rPr lang="nl-NL" sz="1100" b="1" kern="1100" spc="0" dirty="0">
                          <a:latin typeface="Arial"/>
                          <a:ea typeface="Cambria"/>
                          <a:cs typeface="Arial"/>
                        </a:rPr>
                        <a:t>95-99</a:t>
                      </a:r>
                      <a:endParaRPr lang="nl-NL" sz="11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kern="1100" spc="0" dirty="0">
                          <a:latin typeface="Arial"/>
                          <a:ea typeface="Cambria"/>
                          <a:cs typeface="Arial"/>
                        </a:rPr>
                        <a:t>1</a:t>
                      </a:r>
                    </a:p>
                  </a:txBody>
                  <a:tcPr marL="68580" marR="68580" marT="0" marB="0"/>
                </a:tc>
                <a:tc>
                  <a:txBody>
                    <a:bodyPr/>
                    <a:lstStyle/>
                    <a:p>
                      <a:endParaRPr lang="nl-NL" sz="800" dirty="0">
                        <a:latin typeface="Arial"/>
                        <a:cs typeface="Arial"/>
                      </a:endParaRPr>
                    </a:p>
                  </a:txBody>
                  <a:tcPr marL="68580" marR="68580" marT="0" marB="0"/>
                </a:tc>
                <a:tc>
                  <a:txBody>
                    <a:bodyPr/>
                    <a:lstStyle/>
                    <a:p>
                      <a:pPr>
                        <a:lnSpc>
                          <a:spcPct val="100000"/>
                        </a:lnSpc>
                        <a:spcBef>
                          <a:spcPts val="0"/>
                        </a:spcBef>
                        <a:spcAft>
                          <a:spcPts val="0"/>
                        </a:spcAft>
                      </a:pPr>
                      <a:endParaRPr lang="nl-NL" sz="800" kern="1100" spc="0" dirty="0">
                        <a:latin typeface="Arial"/>
                        <a:cs typeface="Arial"/>
                      </a:endParaRPr>
                    </a:p>
                  </a:txBody>
                  <a:tcPr marL="68580" marR="68580" marT="0" marB="0"/>
                </a:tc>
                <a:tc>
                  <a:txBody>
                    <a:bodyPr/>
                    <a:lstStyle/>
                    <a:p>
                      <a:pPr algn="ctr">
                        <a:lnSpc>
                          <a:spcPct val="100000"/>
                        </a:lnSpc>
                        <a:spcBef>
                          <a:spcPts val="0"/>
                        </a:spcBef>
                        <a:spcAft>
                          <a:spcPts val="0"/>
                        </a:spcAft>
                      </a:pPr>
                      <a:endParaRPr lang="nl-NL" sz="8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endParaRPr lang="nl-NL" sz="800" kern="1100" spc="0" dirty="0">
                        <a:latin typeface="Arial"/>
                        <a:ea typeface="Cambria"/>
                        <a:cs typeface="Arial"/>
                      </a:endParaRPr>
                    </a:p>
                  </a:txBody>
                  <a:tcPr marL="68580" marR="68580" marT="0" marB="0"/>
                </a:tc>
                <a:extLst>
                  <a:ext uri="{0D108BD9-81ED-4DB2-BD59-A6C34878D82A}">
                    <a16:rowId xmlns:a16="http://schemas.microsoft.com/office/drawing/2014/main" val="10022"/>
                  </a:ext>
                </a:extLst>
              </a:tr>
              <a:tr h="359495">
                <a:tc>
                  <a:txBody>
                    <a:bodyPr/>
                    <a:lstStyle/>
                    <a:p>
                      <a:pPr algn="ctr">
                        <a:lnSpc>
                          <a:spcPct val="100000"/>
                        </a:lnSpc>
                        <a:spcBef>
                          <a:spcPts val="0"/>
                        </a:spcBef>
                        <a:spcAft>
                          <a:spcPts val="0"/>
                        </a:spcAft>
                      </a:pPr>
                      <a:r>
                        <a:rPr lang="nl-NL" sz="1100" b="1" kern="1100" spc="0" dirty="0">
                          <a:latin typeface="Arial"/>
                          <a:ea typeface="Cambria"/>
                          <a:cs typeface="Arial"/>
                        </a:rPr>
                        <a:t>totaal</a:t>
                      </a:r>
                    </a:p>
                  </a:txBody>
                  <a:tcPr marL="68580" marR="68580" marT="0" marB="0"/>
                </a:tc>
                <a:tc>
                  <a:txBody>
                    <a:bodyPr/>
                    <a:lstStyle/>
                    <a:p>
                      <a:pPr algn="ctr">
                        <a:lnSpc>
                          <a:spcPct val="100000"/>
                        </a:lnSpc>
                        <a:spcBef>
                          <a:spcPts val="0"/>
                        </a:spcBef>
                        <a:spcAft>
                          <a:spcPts val="0"/>
                        </a:spcAft>
                      </a:pPr>
                      <a:r>
                        <a:rPr lang="nl-NL" sz="1100" b="1" u="sng" kern="1100" spc="0" dirty="0">
                          <a:solidFill>
                            <a:srgbClr val="FF0000"/>
                          </a:solidFill>
                          <a:latin typeface="Arial"/>
                          <a:ea typeface="Cambria"/>
                          <a:cs typeface="Times New Roman"/>
                        </a:rPr>
                        <a:t>1312</a:t>
                      </a:r>
                      <a:endParaRPr lang="nl-NL" sz="1100" u="sng" kern="1100" spc="0" dirty="0">
                        <a:solidFill>
                          <a:srgbClr val="FF0000"/>
                        </a:solidFill>
                        <a:latin typeface="Arial"/>
                        <a:ea typeface="Cambria"/>
                        <a:cs typeface="Times New Roman"/>
                      </a:endParaRPr>
                    </a:p>
                  </a:txBody>
                  <a:tcPr marL="68580" marR="68580" marT="0" marB="0"/>
                </a:tc>
                <a:tc>
                  <a:txBody>
                    <a:bodyPr/>
                    <a:lstStyle/>
                    <a:p>
                      <a:pPr algn="ctr">
                        <a:lnSpc>
                          <a:spcPct val="100000"/>
                        </a:lnSpc>
                        <a:spcBef>
                          <a:spcPts val="0"/>
                        </a:spcBef>
                        <a:spcAft>
                          <a:spcPts val="0"/>
                        </a:spcAft>
                      </a:pPr>
                      <a:endParaRPr lang="nl-NL" sz="800" kern="1100" spc="0" dirty="0">
                        <a:latin typeface="Arial"/>
                        <a:ea typeface="Cambria"/>
                        <a:cs typeface="Times New Roman"/>
                      </a:endParaRPr>
                    </a:p>
                  </a:txBody>
                  <a:tcPr marL="68580" marR="68580" marT="0" marB="0"/>
                </a:tc>
                <a:tc>
                  <a:txBody>
                    <a:bodyPr/>
                    <a:lstStyle/>
                    <a:p>
                      <a:pPr>
                        <a:lnSpc>
                          <a:spcPct val="100000"/>
                        </a:lnSpc>
                        <a:spcBef>
                          <a:spcPts val="0"/>
                        </a:spcBef>
                        <a:spcAft>
                          <a:spcPts val="0"/>
                        </a:spcAft>
                      </a:pPr>
                      <a:endParaRPr lang="nl-NL" sz="800" kern="1100" spc="0" dirty="0">
                        <a:latin typeface="Arial"/>
                        <a:ea typeface="Cambria"/>
                        <a:cs typeface="Arial"/>
                      </a:endParaRPr>
                    </a:p>
                  </a:txBody>
                  <a:tcPr marL="68580" marR="68580" marT="0" marB="0"/>
                </a:tc>
                <a:tc>
                  <a:txBody>
                    <a:bodyPr/>
                    <a:lstStyle/>
                    <a:p>
                      <a:pPr algn="ctr">
                        <a:lnSpc>
                          <a:spcPct val="100000"/>
                        </a:lnSpc>
                        <a:spcBef>
                          <a:spcPts val="0"/>
                        </a:spcBef>
                        <a:spcAft>
                          <a:spcPts val="0"/>
                        </a:spcAft>
                      </a:pPr>
                      <a:r>
                        <a:rPr lang="nl-NL" sz="1100" b="1" u="sng" kern="1100" spc="0" dirty="0">
                          <a:solidFill>
                            <a:srgbClr val="FF0000"/>
                          </a:solidFill>
                          <a:latin typeface="Arial"/>
                          <a:ea typeface="Cambria"/>
                          <a:cs typeface="Times New Roman"/>
                        </a:rPr>
                        <a:t>1199</a:t>
                      </a:r>
                      <a:endParaRPr lang="nl-NL" sz="1100" u="sng" kern="1100" spc="0" dirty="0">
                        <a:solidFill>
                          <a:srgbClr val="FF0000"/>
                        </a:solidFill>
                        <a:latin typeface="Arial"/>
                        <a:ea typeface="Cambria"/>
                        <a:cs typeface="Times New Roman"/>
                      </a:endParaRPr>
                    </a:p>
                  </a:txBody>
                  <a:tcPr marL="68580" marR="68580" marT="0" marB="0"/>
                </a:tc>
                <a:tc>
                  <a:txBody>
                    <a:bodyPr/>
                    <a:lstStyle/>
                    <a:p>
                      <a:pPr algn="ctr">
                        <a:lnSpc>
                          <a:spcPct val="100000"/>
                        </a:lnSpc>
                        <a:spcBef>
                          <a:spcPts val="0"/>
                        </a:spcBef>
                        <a:spcAft>
                          <a:spcPts val="0"/>
                        </a:spcAft>
                      </a:pPr>
                      <a:r>
                        <a:rPr lang="nl-NL" sz="1100" b="1" u="sng" kern="1100" spc="0" dirty="0">
                          <a:solidFill>
                            <a:srgbClr val="FF0000"/>
                          </a:solidFill>
                          <a:latin typeface="Arial"/>
                          <a:ea typeface="Cambria"/>
                          <a:cs typeface="Times New Roman"/>
                        </a:rPr>
                        <a:t>-111 (-8,5%)</a:t>
                      </a:r>
                    </a:p>
                  </a:txBody>
                  <a:tcPr marL="68580" marR="68580" marT="0" marB="0"/>
                </a:tc>
                <a:extLst>
                  <a:ext uri="{0D108BD9-81ED-4DB2-BD59-A6C34878D82A}">
                    <a16:rowId xmlns:a16="http://schemas.microsoft.com/office/drawing/2014/main" val="10023"/>
                  </a:ext>
                </a:extLst>
              </a:tr>
            </a:tbl>
          </a:graphicData>
        </a:graphic>
      </p:graphicFrame>
      <p:sp>
        <p:nvSpPr>
          <p:cNvPr id="5" name="Tekstvak 4"/>
          <p:cNvSpPr txBox="1"/>
          <p:nvPr/>
        </p:nvSpPr>
        <p:spPr>
          <a:xfrm>
            <a:off x="1981201" y="6244244"/>
            <a:ext cx="7088102" cy="261610"/>
          </a:xfrm>
          <a:prstGeom prst="rect">
            <a:avLst/>
          </a:prstGeom>
          <a:noFill/>
        </p:spPr>
        <p:txBody>
          <a:bodyPr wrap="square" rtlCol="0">
            <a:spAutoFit/>
          </a:bodyPr>
          <a:lstStyle/>
          <a:p>
            <a:r>
              <a:rPr lang="nl-NL" sz="1100" dirty="0">
                <a:latin typeface="Arial"/>
                <a:cs typeface="Arial"/>
              </a:rPr>
              <a:t>*: verandering tussen 2014 en 2019 in zelfde leeftijdsgroep in 2014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0E88FE-3126-4AC4-B233-BA08E5DCBF7B}"/>
              </a:ext>
            </a:extLst>
          </p:cNvPr>
          <p:cNvSpPr>
            <a:spLocks noGrp="1"/>
          </p:cNvSpPr>
          <p:nvPr>
            <p:ph type="title"/>
          </p:nvPr>
        </p:nvSpPr>
        <p:spPr/>
        <p:txBody>
          <a:bodyPr/>
          <a:lstStyle/>
          <a:p>
            <a:r>
              <a:rPr lang="nl-NL" dirty="0"/>
              <a:t>Andere commissies</a:t>
            </a:r>
          </a:p>
        </p:txBody>
      </p:sp>
      <p:sp>
        <p:nvSpPr>
          <p:cNvPr id="3" name="Tijdelijke aanduiding voor inhoud 2">
            <a:extLst>
              <a:ext uri="{FF2B5EF4-FFF2-40B4-BE49-F238E27FC236}">
                <a16:creationId xmlns:a16="http://schemas.microsoft.com/office/drawing/2014/main" id="{F8C196FA-2CE3-4256-A9C0-08076B7C91BF}"/>
              </a:ext>
            </a:extLst>
          </p:cNvPr>
          <p:cNvSpPr>
            <a:spLocks noGrp="1"/>
          </p:cNvSpPr>
          <p:nvPr>
            <p:ph idx="1"/>
          </p:nvPr>
        </p:nvSpPr>
        <p:spPr/>
        <p:txBody>
          <a:bodyPr>
            <a:normAutofit lnSpcReduction="10000"/>
          </a:bodyPr>
          <a:lstStyle/>
          <a:p>
            <a:r>
              <a:rPr lang="nl-NL" dirty="0"/>
              <a:t>Vervoer  </a:t>
            </a:r>
            <a:r>
              <a:rPr lang="nl-NL" dirty="0">
                <a:sym typeface="Wingdings" panose="05000000000000000000" pitchFamily="2" charset="2"/>
              </a:rPr>
              <a:t> Capaciteit wordt beter gebruikt</a:t>
            </a:r>
          </a:p>
          <a:p>
            <a:pPr marL="1371600" lvl="3" indent="0">
              <a:buNone/>
            </a:pPr>
            <a:r>
              <a:rPr lang="nl-NL" dirty="0">
                <a:sym typeface="Wingdings" panose="05000000000000000000" pitchFamily="2" charset="2"/>
              </a:rPr>
              <a:t>      </a:t>
            </a:r>
            <a:r>
              <a:rPr lang="nl-NL" sz="2800" dirty="0">
                <a:sym typeface="Wingdings" panose="05000000000000000000" pitchFamily="2" charset="2"/>
              </a:rPr>
              <a:t>Verschillende los methodes</a:t>
            </a:r>
          </a:p>
          <a:p>
            <a:pPr marL="1371600" lvl="3" indent="0">
              <a:buNone/>
            </a:pPr>
            <a:endParaRPr lang="nl-NL" sz="2800" dirty="0">
              <a:sym typeface="Wingdings" panose="05000000000000000000" pitchFamily="2" charset="2"/>
            </a:endParaRPr>
          </a:p>
          <a:p>
            <a:r>
              <a:rPr lang="nl-NL" dirty="0"/>
              <a:t>Organisatie  </a:t>
            </a:r>
            <a:r>
              <a:rPr lang="nl-NL" dirty="0">
                <a:sym typeface="Wingdings" panose="05000000000000000000" pitchFamily="2" charset="2"/>
              </a:rPr>
              <a:t> Democratiewaarborging</a:t>
            </a:r>
          </a:p>
          <a:p>
            <a:pPr marL="1371600" lvl="3" indent="0">
              <a:buNone/>
            </a:pPr>
            <a:r>
              <a:rPr lang="nl-NL" dirty="0">
                <a:sym typeface="Wingdings" panose="05000000000000000000" pitchFamily="2" charset="2"/>
              </a:rPr>
              <a:t>               </a:t>
            </a:r>
            <a:r>
              <a:rPr lang="nl-NL" sz="2800" dirty="0">
                <a:sym typeface="Wingdings" panose="05000000000000000000" pitchFamily="2" charset="2"/>
              </a:rPr>
              <a:t>Organisatievorm</a:t>
            </a:r>
          </a:p>
          <a:p>
            <a:r>
              <a:rPr lang="nl-NL" dirty="0"/>
              <a:t>Rayonindeling  </a:t>
            </a:r>
            <a:r>
              <a:rPr lang="nl-NL" dirty="0">
                <a:sym typeface="Wingdings" panose="05000000000000000000" pitchFamily="2" charset="2"/>
              </a:rPr>
              <a:t> Gis</a:t>
            </a:r>
          </a:p>
          <a:p>
            <a:pPr marL="1371600" lvl="3" indent="0">
              <a:buNone/>
            </a:pPr>
            <a:r>
              <a:rPr lang="nl-NL" dirty="0">
                <a:sym typeface="Wingdings" panose="05000000000000000000" pitchFamily="2" charset="2"/>
              </a:rPr>
              <a:t>                     </a:t>
            </a:r>
            <a:r>
              <a:rPr lang="nl-NL" sz="2800" dirty="0">
                <a:sym typeface="Wingdings" panose="05000000000000000000" pitchFamily="2" charset="2"/>
              </a:rPr>
              <a:t>Verschil in indeling tussen beide afdelingen</a:t>
            </a:r>
          </a:p>
          <a:p>
            <a:pPr marL="1371600" lvl="3" indent="0">
              <a:buNone/>
            </a:pPr>
            <a:endParaRPr lang="nl-NL" sz="2800" dirty="0">
              <a:sym typeface="Wingdings" panose="05000000000000000000" pitchFamily="2" charset="2"/>
            </a:endParaRPr>
          </a:p>
          <a:p>
            <a:r>
              <a:rPr lang="nl-NL" dirty="0"/>
              <a:t>Financiën         </a:t>
            </a:r>
            <a:r>
              <a:rPr lang="nl-NL" dirty="0">
                <a:sym typeface="Wingdings" panose="05000000000000000000" pitchFamily="2" charset="2"/>
              </a:rPr>
              <a:t> Wat levert het de leden op</a:t>
            </a:r>
          </a:p>
          <a:p>
            <a:pPr marL="1371600" lvl="3" indent="0">
              <a:buNone/>
            </a:pPr>
            <a:r>
              <a:rPr lang="nl-NL" dirty="0">
                <a:sym typeface="Wingdings" panose="05000000000000000000" pitchFamily="2" charset="2"/>
              </a:rPr>
              <a:t>                   </a:t>
            </a:r>
            <a:endParaRPr lang="nl-NL" sz="2800" dirty="0">
              <a:sym typeface="Wingdings" panose="05000000000000000000" pitchFamily="2" charset="2"/>
            </a:endParaRPr>
          </a:p>
        </p:txBody>
      </p:sp>
    </p:spTree>
    <p:extLst>
      <p:ext uri="{BB962C8B-B14F-4D97-AF65-F5344CB8AC3E}">
        <p14:creationId xmlns:p14="http://schemas.microsoft.com/office/powerpoint/2010/main" val="129998030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1182</Words>
  <Application>Microsoft Office PowerPoint</Application>
  <PresentationFormat>Breedbeeld</PresentationFormat>
  <Paragraphs>508</Paragraphs>
  <Slides>11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Times New Roman</vt:lpstr>
      <vt:lpstr>Kantoorthema</vt:lpstr>
      <vt:lpstr>SAMEN AFDELING 10 EN 11 = AFDELING NOORD </vt:lpstr>
      <vt:lpstr>Even terugkijken en dan snel weer vooruit</vt:lpstr>
      <vt:lpstr>Even terugkijken en dan snel vooruit</vt:lpstr>
      <vt:lpstr>Even terugkijken en dan snel vooruit</vt:lpstr>
      <vt:lpstr>Ledenverlies</vt:lpstr>
      <vt:lpstr>Verandering 2014-2019 per leeftijdsgroep afd. 10 versus afd. 11</vt:lpstr>
      <vt:lpstr>Prognose 2024 (afd. 10)</vt:lpstr>
      <vt:lpstr>Prognose 2024 (afd. 11)</vt:lpstr>
      <vt:lpstr>Andere commissies</vt:lpstr>
      <vt:lpstr>Attractievluchten</vt:lpstr>
      <vt:lpstr>Nu vooruit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SAMEN AFDELING 10 EN 11 = AFDELING NOORD</dc:title>
  <dc:creator>bertram van zuiden</dc:creator>
  <cp:lastModifiedBy>bertram van zuiden</cp:lastModifiedBy>
  <cp:revision>12</cp:revision>
  <cp:lastPrinted>2019-09-09T16:00:16Z</cp:lastPrinted>
  <dcterms:created xsi:type="dcterms:W3CDTF">2019-09-02T14:11:58Z</dcterms:created>
  <dcterms:modified xsi:type="dcterms:W3CDTF">2019-11-13T08:04:13Z</dcterms:modified>
</cp:coreProperties>
</file>